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57" r:id="rId3"/>
    <p:sldId id="323" r:id="rId4"/>
    <p:sldId id="379" r:id="rId5"/>
    <p:sldId id="325" r:id="rId6"/>
    <p:sldId id="369" r:id="rId7"/>
    <p:sldId id="370" r:id="rId8"/>
    <p:sldId id="380" r:id="rId9"/>
    <p:sldId id="375" r:id="rId10"/>
    <p:sldId id="356" r:id="rId11"/>
    <p:sldId id="362" r:id="rId12"/>
    <p:sldId id="373" r:id="rId13"/>
    <p:sldId id="376" r:id="rId14"/>
    <p:sldId id="378" r:id="rId15"/>
    <p:sldId id="359" r:id="rId16"/>
    <p:sldId id="371" r:id="rId17"/>
    <p:sldId id="374" r:id="rId18"/>
    <p:sldId id="377" r:id="rId19"/>
    <p:sldId id="357" r:id="rId20"/>
    <p:sldId id="260" r:id="rId21"/>
    <p:sldId id="261" r:id="rId2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45C7"/>
    <a:srgbClr val="612A8A"/>
    <a:srgbClr val="D89F12"/>
    <a:srgbClr val="EB6012"/>
    <a:srgbClr val="F2A6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83" autoAdjust="0"/>
    <p:restoredTop sz="94707" autoAdjust="0"/>
  </p:normalViewPr>
  <p:slideViewPr>
    <p:cSldViewPr snapToGrid="0" showGuides="1">
      <p:cViewPr varScale="1">
        <p:scale>
          <a:sx n="83" d="100"/>
          <a:sy n="83" d="100"/>
        </p:scale>
        <p:origin x="59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C8D12-3920-405D-B154-BF1EB524812C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E2C8D3-CAA0-4810-BD26-1C46023C363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96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TITRE</a:t>
            </a:r>
            <a:r>
              <a:rPr lang="fr-BE" baseline="0" dirty="0" smtClean="0"/>
              <a:t> DE LA PRÉSENTATION (raccourci alt+144 pour un é majuscule)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2C8D3-CAA0-4810-BD26-1C46023C36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788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2C8D3-CAA0-4810-BD26-1C46023C363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4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2C8D3-CAA0-4810-BD26-1C46023C363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35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2C8D3-CAA0-4810-BD26-1C46023C363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683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2C8D3-CAA0-4810-BD26-1C46023C363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374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2C8D3-CAA0-4810-BD26-1C46023C363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336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2C8D3-CAA0-4810-BD26-1C46023C363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352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2C8D3-CAA0-4810-BD26-1C46023C363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077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0888"/>
            <a:ext cx="4937125" cy="3703637"/>
          </a:xfrm>
          <a:solidFill>
            <a:srgbClr val="FFFFFF"/>
          </a:solidFill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689475"/>
            <a:ext cx="5438775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4205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Adresse e-mail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2C8D3-CAA0-4810-BD26-1C46023C363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075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0888"/>
            <a:ext cx="4937125" cy="3703637"/>
          </a:xfrm>
          <a:solidFill>
            <a:srgbClr val="FFFFFF"/>
          </a:solidFill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689475"/>
            <a:ext cx="5438775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674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0888"/>
            <a:ext cx="4937125" cy="3703637"/>
          </a:xfrm>
          <a:solidFill>
            <a:srgbClr val="FFFFFF"/>
          </a:solidFill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689475"/>
            <a:ext cx="5438775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fr-FR" altLang="fr-FR" dirty="0" smtClean="0">
                <a:latin typeface="Times New Roman" panose="02020603050405020304" pitchFamily="18" charset="0"/>
              </a:rPr>
              <a:t>Carte à adapter – bassin Dyle-</a:t>
            </a:r>
            <a:r>
              <a:rPr lang="fr-FR" altLang="fr-FR" dirty="0" err="1" smtClean="0">
                <a:latin typeface="Times New Roman" panose="02020603050405020304" pitchFamily="18" charset="0"/>
              </a:rPr>
              <a:t>Gette</a:t>
            </a:r>
            <a:r>
              <a:rPr lang="fr-FR" altLang="fr-FR" dirty="0" smtClean="0">
                <a:latin typeface="Times New Roman" panose="02020603050405020304" pitchFamily="18" charset="0"/>
              </a:rPr>
              <a:t> + surfaces</a:t>
            </a:r>
            <a:endParaRPr lang="fr-FR" altLang="fr-FR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912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0888"/>
            <a:ext cx="4937125" cy="3703637"/>
          </a:xfrm>
          <a:solidFill>
            <a:srgbClr val="FFFFFF"/>
          </a:solidFill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689475"/>
            <a:ext cx="5438775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13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0888"/>
            <a:ext cx="4937125" cy="3703637"/>
          </a:xfrm>
          <a:solidFill>
            <a:srgbClr val="FFFFFF"/>
          </a:solidFill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689475"/>
            <a:ext cx="5438775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34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0888"/>
            <a:ext cx="4937125" cy="3703637"/>
          </a:xfrm>
          <a:solidFill>
            <a:srgbClr val="FFFFFF"/>
          </a:solidFill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689475"/>
            <a:ext cx="5438775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382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0888"/>
            <a:ext cx="4937125" cy="3703637"/>
          </a:xfrm>
          <a:solidFill>
            <a:srgbClr val="FFFFFF"/>
          </a:solidFill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689475"/>
            <a:ext cx="5438775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451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0888"/>
            <a:ext cx="4937125" cy="3703637"/>
          </a:xfrm>
          <a:solidFill>
            <a:srgbClr val="FFFFFF"/>
          </a:solidFill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689475"/>
            <a:ext cx="5438775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2433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2C8D3-CAA0-4810-BD26-1C46023C363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50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1" y="4192438"/>
            <a:ext cx="9144002" cy="2662262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628" y="0"/>
            <a:ext cx="1379454" cy="193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7481" y="4571525"/>
            <a:ext cx="8446332" cy="1377800"/>
          </a:xfrm>
        </p:spPr>
        <p:txBody>
          <a:bodyPr anchor="t" anchorCtr="0">
            <a:normAutofit/>
          </a:bodyPr>
          <a:lstStyle>
            <a:lvl1pPr algn="l">
              <a:lnSpc>
                <a:spcPct val="85000"/>
              </a:lnSpc>
              <a:defRPr lang="en-US" sz="4100" b="1" kern="1200" baseline="0" dirty="0">
                <a:solidFill>
                  <a:srgbClr val="1F343D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TITRE DE LA PRÉSENTATION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7481" y="5641674"/>
            <a:ext cx="8446332" cy="1034405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Nom du </a:t>
            </a:r>
            <a:r>
              <a:rPr lang="en-US" dirty="0" err="1" smtClean="0"/>
              <a:t>présentateur</a:t>
            </a:r>
            <a:endParaRPr lang="en-US" dirty="0"/>
          </a:p>
        </p:txBody>
      </p:sp>
      <p:sp>
        <p:nvSpPr>
          <p:cNvPr id="10" name="Footer Placeholder 9"/>
          <p:cNvSpPr txBox="1">
            <a:spLocks/>
          </p:cNvSpPr>
          <p:nvPr userDrawn="1"/>
        </p:nvSpPr>
        <p:spPr>
          <a:xfrm>
            <a:off x="727631" y="6357833"/>
            <a:ext cx="3979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lang="en-US" sz="1000" b="0" i="0" u="none" strike="noStrike" kern="1200" baseline="0" dirty="0">
                <a:solidFill>
                  <a:srgbClr val="1F343D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dirty="0" smtClean="0">
                <a:solidFill>
                  <a:schemeClr val="accent2"/>
                </a:solidFill>
              </a:rPr>
              <a:t> </a:t>
            </a:r>
            <a:r>
              <a:rPr lang="fr-BE" b="1" dirty="0" smtClean="0">
                <a:solidFill>
                  <a:schemeClr val="accent2"/>
                </a:solidFill>
                <a:latin typeface="Calibri-Bold"/>
              </a:rPr>
              <a:t>|</a:t>
            </a:r>
            <a:endParaRPr lang="fr-BE" dirty="0">
              <a:solidFill>
                <a:schemeClr val="accent2"/>
              </a:solidFill>
            </a:endParaRPr>
          </a:p>
        </p:txBody>
      </p:sp>
      <p:sp>
        <p:nvSpPr>
          <p:cNvPr id="14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942181" y="6369743"/>
            <a:ext cx="5762090" cy="365125"/>
          </a:xfrm>
          <a:prstGeom prst="rect">
            <a:avLst/>
          </a:prstGeom>
          <a:ln>
            <a:noFill/>
          </a:ln>
        </p:spPr>
        <p:txBody>
          <a:bodyPr vert="horz" lIns="72000" tIns="45720" rIns="91440" bIns="45720" rtlCol="0" anchor="ctr"/>
          <a:lstStyle>
            <a:lvl1pPr algn="l">
              <a:defRPr lang="en-US" sz="1000" b="0" i="0" u="none" strike="noStrik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BE" smtClean="0"/>
              <a:t>Titre de la Présentation</a:t>
            </a:r>
            <a:endParaRPr lang="fr-BE"/>
          </a:p>
        </p:txBody>
      </p:sp>
      <p:sp>
        <p:nvSpPr>
          <p:cNvPr id="15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5591" y="6369743"/>
            <a:ext cx="884208" cy="365125"/>
          </a:xfrm>
          <a:prstGeom prst="rect">
            <a:avLst/>
          </a:prstGeom>
          <a:ln>
            <a:noFill/>
          </a:ln>
        </p:spPr>
        <p:txBody>
          <a:bodyPr vert="horz" lIns="36000" tIns="45720" rIns="72000" bIns="45720" rtlCol="0" anchor="ctr"/>
          <a:lstStyle>
            <a:lvl1pPr algn="r">
              <a:defRPr lang="fr-BE" sz="10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01881D26-A7BC-45C8-B7EA-B75212B93FD3}" type="datetime1">
              <a:rPr lang="fr-BE" smtClean="0"/>
              <a:pPr/>
              <a:t>13/03/2022</a:t>
            </a:fld>
            <a:endParaRPr lang="fr-BE" sz="900" dirty="0"/>
          </a:p>
        </p:txBody>
      </p:sp>
    </p:spTree>
    <p:extLst>
      <p:ext uri="{BB962C8B-B14F-4D97-AF65-F5344CB8AC3E}">
        <p14:creationId xmlns:p14="http://schemas.microsoft.com/office/powerpoint/2010/main" val="1129751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900" b="0" i="0" u="none" strike="noStrike" kern="1200" baseline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4BF3E3E6-FDCC-884A-9225-D1DC4ED980F3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ln>
            <a:noFill/>
          </a:ln>
        </p:spPr>
        <p:txBody>
          <a:bodyPr vert="horz" lIns="72000" tIns="45720" rIns="91440" bIns="45720" rtlCol="0" anchor="ctr"/>
          <a:lstStyle>
            <a:lvl1pPr algn="l">
              <a:defRPr lang="en-US" sz="1000" b="0" i="0" u="none" strike="noStrike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BE" dirty="0" smtClean="0"/>
              <a:t>Titre de la Présentation</a:t>
            </a:r>
            <a:endParaRPr lang="fr-BE" dirty="0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ln>
            <a:noFill/>
          </a:ln>
        </p:spPr>
        <p:txBody>
          <a:bodyPr vert="horz" lIns="36000" tIns="45720" rIns="72000" bIns="45720" rtlCol="0" anchor="ctr"/>
          <a:lstStyle>
            <a:lvl1pPr algn="r">
              <a:defRPr lang="fr-BE" sz="1000" b="0" i="0" u="none" strike="noStrike" kern="1200" baseline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01881D26-A7BC-45C8-B7EA-B75212B93FD3}" type="datetime1">
              <a:rPr lang="fr-BE" smtClean="0"/>
              <a:t>13/03/2022</a:t>
            </a:fld>
            <a:endParaRPr lang="fr-BE" sz="900" dirty="0"/>
          </a:p>
        </p:txBody>
      </p:sp>
    </p:spTree>
    <p:extLst>
      <p:ext uri="{BB962C8B-B14F-4D97-AF65-F5344CB8AC3E}">
        <p14:creationId xmlns:p14="http://schemas.microsoft.com/office/powerpoint/2010/main" val="3090034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6112933" cy="6858000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0"/>
            <a:ext cx="5518909" cy="131603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65760" y="1564640"/>
            <a:ext cx="5527040" cy="46123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900" b="0" i="0" u="none" strike="noStrike" kern="1200" baseline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4BF3E3E6-FDCC-884A-9225-D1DC4ED980F3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11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02583" y="6369743"/>
            <a:ext cx="4315617" cy="365125"/>
          </a:xfrm>
          <a:prstGeom prst="rect">
            <a:avLst/>
          </a:prstGeom>
          <a:ln>
            <a:noFill/>
          </a:ln>
        </p:spPr>
        <p:txBody>
          <a:bodyPr vert="horz" lIns="72000" tIns="45720" rIns="91440" bIns="45720" rtlCol="0" anchor="ctr"/>
          <a:lstStyle>
            <a:lvl1pPr algn="l">
              <a:defRPr lang="en-US" sz="1000" b="0" i="0" u="none" strike="noStrik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BE" smtClean="0"/>
              <a:t>Titre de la Présentation</a:t>
            </a:r>
            <a:endParaRPr lang="fr-BE"/>
          </a:p>
        </p:txBody>
      </p:sp>
      <p:sp>
        <p:nvSpPr>
          <p:cNvPr id="15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ln>
            <a:noFill/>
          </a:ln>
        </p:spPr>
        <p:txBody>
          <a:bodyPr vert="horz" lIns="36000" tIns="45720" rIns="72000" bIns="45720" rtlCol="0" anchor="ctr"/>
          <a:lstStyle>
            <a:lvl1pPr algn="r">
              <a:defRPr lang="fr-BE" sz="10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01881D26-A7BC-45C8-B7EA-B75212B93FD3}" type="datetime1">
              <a:rPr lang="fr-BE" smtClean="0"/>
              <a:pPr/>
              <a:t>13/03/2022</a:t>
            </a:fld>
            <a:endParaRPr lang="fr-BE" sz="900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/>
          <a:srcRect t="24070"/>
          <a:stretch/>
        </p:blipFill>
        <p:spPr>
          <a:xfrm>
            <a:off x="216684" y="6269864"/>
            <a:ext cx="450991" cy="396756"/>
          </a:xfrm>
          <a:prstGeom prst="rect">
            <a:avLst/>
          </a:prstGeom>
        </p:spPr>
      </p:pic>
      <p:sp>
        <p:nvSpPr>
          <p:cNvPr id="9" name="Footer Placeholder 9"/>
          <p:cNvSpPr txBox="1">
            <a:spLocks/>
          </p:cNvSpPr>
          <p:nvPr userDrawn="1"/>
        </p:nvSpPr>
        <p:spPr>
          <a:xfrm>
            <a:off x="1388033" y="6357833"/>
            <a:ext cx="3979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lang="en-US" sz="1000" b="0" i="0" u="none" strike="noStrike" kern="1200" baseline="0" dirty="0">
                <a:solidFill>
                  <a:srgbClr val="1F343D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dirty="0" smtClean="0">
                <a:solidFill>
                  <a:schemeClr val="accent2"/>
                </a:solidFill>
              </a:rPr>
              <a:t> </a:t>
            </a:r>
            <a:r>
              <a:rPr lang="fr-BE" b="1" dirty="0" smtClean="0">
                <a:solidFill>
                  <a:schemeClr val="accent2"/>
                </a:solidFill>
                <a:latin typeface="Calibri-Bold"/>
              </a:rPr>
              <a:t>|</a:t>
            </a:r>
            <a:endParaRPr lang="fr-B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012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et image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0"/>
            <a:ext cx="5535507" cy="131603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0"/>
          </p:nvPr>
        </p:nvSpPr>
        <p:spPr>
          <a:xfrm>
            <a:off x="6112933" y="0"/>
            <a:ext cx="3031067" cy="6858000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65760" y="1564640"/>
            <a:ext cx="5543662" cy="461232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900" b="0" i="0" u="none" strike="noStrike" kern="1200" baseline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4BF3E3E6-FDCC-884A-9225-D1DC4ED980F3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11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02583" y="6369743"/>
            <a:ext cx="4307150" cy="365125"/>
          </a:xfrm>
          <a:prstGeom prst="rect">
            <a:avLst/>
          </a:prstGeom>
          <a:ln>
            <a:noFill/>
          </a:ln>
        </p:spPr>
        <p:txBody>
          <a:bodyPr vert="horz" lIns="72000" tIns="45720" rIns="91440" bIns="45720" rtlCol="0" anchor="ctr"/>
          <a:lstStyle>
            <a:lvl1pPr algn="l">
              <a:defRPr lang="en-US" sz="1000" b="0" i="0" u="none" strike="noStrike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BE" dirty="0" smtClean="0"/>
              <a:t>Titre de la Présentation</a:t>
            </a:r>
            <a:endParaRPr lang="fr-BE" dirty="0"/>
          </a:p>
        </p:txBody>
      </p:sp>
      <p:sp>
        <p:nvSpPr>
          <p:cNvPr id="15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ln>
            <a:noFill/>
          </a:ln>
        </p:spPr>
        <p:txBody>
          <a:bodyPr vert="horz" lIns="36000" tIns="45720" rIns="72000" bIns="45720" rtlCol="0" anchor="ctr"/>
          <a:lstStyle>
            <a:lvl1pPr algn="r">
              <a:defRPr lang="fr-BE" sz="1000" b="0" i="0" u="none" strike="noStrike" kern="1200" baseline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01881D26-A7BC-45C8-B7EA-B75212B93FD3}" type="datetime1">
              <a:rPr lang="fr-BE" smtClean="0"/>
              <a:t>13/03/2022</a:t>
            </a:fld>
            <a:endParaRPr lang="fr-BE" sz="900" dirty="0"/>
          </a:p>
        </p:txBody>
      </p:sp>
    </p:spTree>
    <p:extLst>
      <p:ext uri="{BB962C8B-B14F-4D97-AF65-F5344CB8AC3E}">
        <p14:creationId xmlns:p14="http://schemas.microsoft.com/office/powerpoint/2010/main" val="3879693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et image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1" y="0"/>
            <a:ext cx="3963334" cy="131603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65760" y="1564640"/>
            <a:ext cx="3969173" cy="461232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900" b="0" i="0" u="none" strike="noStrike" kern="1200" baseline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4BF3E3E6-FDCC-884A-9225-D1DC4ED980F3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11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ln>
            <a:noFill/>
          </a:ln>
        </p:spPr>
        <p:txBody>
          <a:bodyPr vert="horz" lIns="72000" tIns="45720" rIns="91440" bIns="45720" rtlCol="0" anchor="ctr"/>
          <a:lstStyle>
            <a:lvl1pPr algn="l">
              <a:defRPr lang="en-US" sz="1000" b="0" i="0" u="none" strike="noStrike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BE" dirty="0" smtClean="0"/>
              <a:t>Titre de la Présentation</a:t>
            </a:r>
            <a:endParaRPr lang="fr-BE" dirty="0"/>
          </a:p>
        </p:txBody>
      </p:sp>
      <p:sp>
        <p:nvSpPr>
          <p:cNvPr id="15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ln>
            <a:noFill/>
          </a:ln>
        </p:spPr>
        <p:txBody>
          <a:bodyPr vert="horz" lIns="36000" tIns="45720" rIns="72000" bIns="45720" rtlCol="0" anchor="ctr"/>
          <a:lstStyle>
            <a:lvl1pPr algn="r">
              <a:defRPr lang="fr-BE" sz="1000" b="0" i="0" u="none" strike="noStrike" kern="1200" baseline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01881D26-A7BC-45C8-B7EA-B75212B93FD3}" type="datetime1">
              <a:rPr lang="fr-BE" smtClean="0"/>
              <a:t>13/03/2022</a:t>
            </a:fld>
            <a:endParaRPr lang="fr-BE" sz="900" dirty="0"/>
          </a:p>
        </p:txBody>
      </p:sp>
    </p:spTree>
    <p:extLst>
      <p:ext uri="{BB962C8B-B14F-4D97-AF65-F5344CB8AC3E}">
        <p14:creationId xmlns:p14="http://schemas.microsoft.com/office/powerpoint/2010/main" val="23452231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3426863"/>
            <a:ext cx="9144000" cy="3431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/>
          <a:srcRect t="24070"/>
          <a:stretch/>
        </p:blipFill>
        <p:spPr>
          <a:xfrm>
            <a:off x="216684" y="6269864"/>
            <a:ext cx="450991" cy="396756"/>
          </a:xfrm>
          <a:prstGeom prst="rect">
            <a:avLst/>
          </a:prstGeom>
        </p:spPr>
      </p:pic>
      <p:sp>
        <p:nvSpPr>
          <p:cNvPr id="19" name="Footer Placeholder 9"/>
          <p:cNvSpPr txBox="1">
            <a:spLocks/>
          </p:cNvSpPr>
          <p:nvPr userDrawn="1"/>
        </p:nvSpPr>
        <p:spPr>
          <a:xfrm>
            <a:off x="1388033" y="6357833"/>
            <a:ext cx="3979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lang="en-US" sz="1000" b="0" i="0" u="none" strike="noStrike" kern="1200" baseline="0" dirty="0">
                <a:solidFill>
                  <a:srgbClr val="1F343D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dirty="0" smtClean="0">
                <a:solidFill>
                  <a:schemeClr val="accent2"/>
                </a:solidFill>
              </a:rPr>
              <a:t> </a:t>
            </a:r>
            <a:r>
              <a:rPr lang="fr-BE" b="1" dirty="0" smtClean="0">
                <a:solidFill>
                  <a:schemeClr val="accent2"/>
                </a:solidFill>
                <a:latin typeface="Calibri-Bold"/>
              </a:rPr>
              <a:t>|</a:t>
            </a:r>
            <a:endParaRPr lang="fr-BE" dirty="0">
              <a:solidFill>
                <a:schemeClr val="accent2"/>
              </a:solidFill>
            </a:endParaRPr>
          </a:p>
        </p:txBody>
      </p:sp>
      <p:sp>
        <p:nvSpPr>
          <p:cNvPr id="2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9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4BF3E3E6-FDCC-884A-9225-D1DC4ED980F3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21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ln>
            <a:noFill/>
          </a:ln>
        </p:spPr>
        <p:txBody>
          <a:bodyPr vert="horz" lIns="72000" tIns="45720" rIns="91440" bIns="45720" rtlCol="0" anchor="ctr"/>
          <a:lstStyle>
            <a:lvl1pPr algn="l">
              <a:defRPr lang="en-US" sz="1000" b="0" i="0" u="none" strike="noStrik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BE" smtClean="0"/>
              <a:t>Titre de la Présentation</a:t>
            </a:r>
            <a:endParaRPr lang="fr-BE"/>
          </a:p>
        </p:txBody>
      </p:sp>
      <p:sp>
        <p:nvSpPr>
          <p:cNvPr id="22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ln>
            <a:noFill/>
          </a:ln>
        </p:spPr>
        <p:txBody>
          <a:bodyPr vert="horz" lIns="36000" tIns="45720" rIns="72000" bIns="45720" rtlCol="0" anchor="ctr"/>
          <a:lstStyle>
            <a:lvl1pPr algn="r">
              <a:defRPr lang="fr-BE" sz="10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01881D26-A7BC-45C8-B7EA-B75212B93FD3}" type="datetime1">
              <a:rPr lang="fr-BE" smtClean="0"/>
              <a:pPr/>
              <a:t>13/03/2022</a:t>
            </a:fld>
            <a:endParaRPr lang="fr-BE" sz="900" dirty="0"/>
          </a:p>
        </p:txBody>
      </p:sp>
    </p:spTree>
    <p:extLst>
      <p:ext uri="{BB962C8B-B14F-4D97-AF65-F5344CB8AC3E}">
        <p14:creationId xmlns:p14="http://schemas.microsoft.com/office/powerpoint/2010/main" val="2717895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l="559" t="4270" r="14819" b="460"/>
          <a:stretch/>
        </p:blipFill>
        <p:spPr>
          <a:xfrm>
            <a:off x="1" y="-1"/>
            <a:ext cx="9143999" cy="68666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0" name="Footer Placeholder 9"/>
          <p:cNvSpPr txBox="1">
            <a:spLocks/>
          </p:cNvSpPr>
          <p:nvPr userDrawn="1"/>
        </p:nvSpPr>
        <p:spPr>
          <a:xfrm>
            <a:off x="1388033" y="6357833"/>
            <a:ext cx="3979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lang="en-US" sz="1000" b="0" i="0" u="none" strike="noStrike" kern="1200" baseline="0" dirty="0">
                <a:solidFill>
                  <a:srgbClr val="1F343D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dirty="0" smtClean="0">
                <a:solidFill>
                  <a:schemeClr val="accent2"/>
                </a:solidFill>
              </a:rPr>
              <a:t> </a:t>
            </a:r>
            <a:r>
              <a:rPr lang="fr-BE" b="1" dirty="0" smtClean="0">
                <a:solidFill>
                  <a:schemeClr val="accent2"/>
                </a:solidFill>
                <a:latin typeface="Calibri-Bold"/>
              </a:rPr>
              <a:t>|</a:t>
            </a:r>
            <a:endParaRPr lang="fr-BE" dirty="0">
              <a:solidFill>
                <a:schemeClr val="accent2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900" b="0" i="0" u="none" strike="noStrike" kern="1200" baseline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4BF3E3E6-FDCC-884A-9225-D1DC4ED980F3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13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ln>
            <a:noFill/>
          </a:ln>
        </p:spPr>
        <p:txBody>
          <a:bodyPr vert="horz" lIns="72000" tIns="45720" rIns="91440" bIns="45720" rtlCol="0" anchor="ctr"/>
          <a:lstStyle>
            <a:lvl1pPr algn="l">
              <a:defRPr lang="en-US" sz="1000" b="0" i="0" u="none" strike="noStrike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BE" dirty="0" smtClean="0"/>
              <a:t>Titre de la Présentation</a:t>
            </a:r>
            <a:endParaRPr lang="fr-BE" dirty="0"/>
          </a:p>
        </p:txBody>
      </p:sp>
      <p:sp>
        <p:nvSpPr>
          <p:cNvPr id="1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ln>
            <a:noFill/>
          </a:ln>
        </p:spPr>
        <p:txBody>
          <a:bodyPr vert="horz" lIns="36000" tIns="45720" rIns="72000" bIns="45720" rtlCol="0" anchor="ctr"/>
          <a:lstStyle>
            <a:lvl1pPr algn="r">
              <a:defRPr lang="fr-BE" sz="1000" b="0" i="0" u="none" strike="noStrike" kern="1200" baseline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01881D26-A7BC-45C8-B7EA-B75212B93FD3}" type="datetime1">
              <a:rPr lang="fr-BE" smtClean="0"/>
              <a:t>13/03/2022</a:t>
            </a:fld>
            <a:endParaRPr lang="fr-BE" sz="900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82"/>
          <a:stretch/>
        </p:blipFill>
        <p:spPr>
          <a:xfrm>
            <a:off x="267336" y="6282483"/>
            <a:ext cx="356551" cy="34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86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624" y="2599180"/>
            <a:ext cx="1412751" cy="165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66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" y="0"/>
            <a:ext cx="9144000" cy="6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-1" y="4192438"/>
            <a:ext cx="9144002" cy="2662262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628" y="0"/>
            <a:ext cx="1379454" cy="193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4415" y="4571525"/>
            <a:ext cx="8446332" cy="1377800"/>
          </a:xfrm>
        </p:spPr>
        <p:txBody>
          <a:bodyPr anchor="t" anchorCtr="0">
            <a:normAutofit/>
          </a:bodyPr>
          <a:lstStyle>
            <a:lvl1pPr algn="l">
              <a:lnSpc>
                <a:spcPct val="85000"/>
              </a:lnSpc>
              <a:defRPr lang="en-US" sz="4100" b="1" kern="1200" dirty="0">
                <a:solidFill>
                  <a:srgbClr val="1F343D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TITRE DE LA PRÉSENTATION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4415" y="5641674"/>
            <a:ext cx="8446332" cy="1034405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Nom du </a:t>
            </a:r>
            <a:r>
              <a:rPr lang="en-US" dirty="0" err="1" smtClean="0"/>
              <a:t>présentateur</a:t>
            </a:r>
            <a:endParaRPr lang="en-US" dirty="0"/>
          </a:p>
        </p:txBody>
      </p:sp>
      <p:sp>
        <p:nvSpPr>
          <p:cNvPr id="10" name="Footer Placeholder 9"/>
          <p:cNvSpPr txBox="1">
            <a:spLocks/>
          </p:cNvSpPr>
          <p:nvPr userDrawn="1"/>
        </p:nvSpPr>
        <p:spPr>
          <a:xfrm>
            <a:off x="753015" y="6357833"/>
            <a:ext cx="3979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lang="en-US" sz="1000" b="0" i="0" u="none" strike="noStrike" kern="1200" baseline="0" dirty="0">
                <a:solidFill>
                  <a:srgbClr val="1F343D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dirty="0" smtClean="0">
                <a:solidFill>
                  <a:schemeClr val="accent2"/>
                </a:solidFill>
              </a:rPr>
              <a:t> </a:t>
            </a:r>
            <a:r>
              <a:rPr lang="fr-BE" b="1" dirty="0" smtClean="0">
                <a:solidFill>
                  <a:schemeClr val="accent2"/>
                </a:solidFill>
                <a:latin typeface="Calibri-Bold"/>
              </a:rPr>
              <a:t>|</a:t>
            </a:r>
            <a:endParaRPr lang="fr-BE" dirty="0">
              <a:solidFill>
                <a:schemeClr val="accent2"/>
              </a:solidFill>
            </a:endParaRPr>
          </a:p>
        </p:txBody>
      </p:sp>
      <p:sp>
        <p:nvSpPr>
          <p:cNvPr id="14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967565" y="6369743"/>
            <a:ext cx="5762090" cy="365125"/>
          </a:xfrm>
          <a:prstGeom prst="rect">
            <a:avLst/>
          </a:prstGeom>
          <a:ln>
            <a:noFill/>
          </a:ln>
        </p:spPr>
        <p:txBody>
          <a:bodyPr vert="horz" lIns="72000" tIns="45720" rIns="91440" bIns="45720" rtlCol="0" anchor="ctr"/>
          <a:lstStyle>
            <a:lvl1pPr algn="l">
              <a:defRPr lang="en-US" sz="1000" b="0" i="0" u="none" strike="noStrik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BE" smtClean="0"/>
              <a:t>Titre de la Présentation</a:t>
            </a:r>
            <a:endParaRPr lang="fr-BE"/>
          </a:p>
        </p:txBody>
      </p:sp>
      <p:sp>
        <p:nvSpPr>
          <p:cNvPr id="15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0975" y="6369743"/>
            <a:ext cx="884208" cy="365125"/>
          </a:xfrm>
          <a:prstGeom prst="rect">
            <a:avLst/>
          </a:prstGeom>
          <a:ln>
            <a:noFill/>
          </a:ln>
        </p:spPr>
        <p:txBody>
          <a:bodyPr vert="horz" lIns="36000" tIns="45720" rIns="72000" bIns="45720" rtlCol="0" anchor="ctr"/>
          <a:lstStyle>
            <a:lvl1pPr algn="r">
              <a:defRPr lang="fr-BE" sz="10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01881D26-A7BC-45C8-B7EA-B75212B93FD3}" type="datetime1">
              <a:rPr lang="fr-BE" smtClean="0"/>
              <a:pPr/>
              <a:t>13/03/2022</a:t>
            </a:fld>
            <a:endParaRPr lang="fr-BE" sz="900" dirty="0"/>
          </a:p>
        </p:txBody>
      </p:sp>
    </p:spTree>
    <p:extLst>
      <p:ext uri="{BB962C8B-B14F-4D97-AF65-F5344CB8AC3E}">
        <p14:creationId xmlns:p14="http://schemas.microsoft.com/office/powerpoint/2010/main" val="850852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êt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3E3E6-FDCC-884A-9225-D1DC4ED980F3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Titre de la Présentation</a:t>
            </a:r>
            <a:endParaRPr lang="fr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1881D26-A7BC-45C8-B7EA-B75212B93FD3}" type="datetime1">
              <a:rPr lang="fr-BE" smtClean="0"/>
              <a:pPr/>
              <a:t>13/03/2022</a:t>
            </a:fld>
            <a:endParaRPr lang="fr-BE" sz="900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1862668"/>
            <a:ext cx="8392160" cy="3009370"/>
          </a:xfrm>
        </p:spPr>
        <p:txBody>
          <a:bodyPr anchor="ctr" anchorCtr="0">
            <a:norm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761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9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4BF3E3E6-FDCC-884A-9225-D1DC4ED980F3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16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ln>
            <a:noFill/>
          </a:ln>
        </p:spPr>
        <p:txBody>
          <a:bodyPr vert="horz" lIns="72000" tIns="45720" rIns="91440" bIns="45720" rtlCol="0" anchor="ctr"/>
          <a:lstStyle>
            <a:lvl1pPr algn="l">
              <a:defRPr lang="en-US" sz="1000" b="0" i="0" u="none" strike="noStrik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BE" smtClean="0"/>
              <a:t>Titre de la Présentation</a:t>
            </a:r>
            <a:endParaRPr lang="fr-BE"/>
          </a:p>
        </p:txBody>
      </p:sp>
      <p:sp>
        <p:nvSpPr>
          <p:cNvPr id="1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ln>
            <a:noFill/>
          </a:ln>
        </p:spPr>
        <p:txBody>
          <a:bodyPr vert="horz" lIns="36000" tIns="45720" rIns="72000" bIns="45720" rtlCol="0" anchor="ctr"/>
          <a:lstStyle>
            <a:lvl1pPr algn="r">
              <a:defRPr lang="fr-BE" sz="10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01881D26-A7BC-45C8-B7EA-B75212B93FD3}" type="datetime1">
              <a:rPr lang="fr-BE" smtClean="0"/>
              <a:pPr/>
              <a:t>13/03/2022</a:t>
            </a:fld>
            <a:endParaRPr lang="fr-BE" sz="900" dirty="0"/>
          </a:p>
        </p:txBody>
      </p:sp>
    </p:spTree>
    <p:extLst>
      <p:ext uri="{BB962C8B-B14F-4D97-AF65-F5344CB8AC3E}">
        <p14:creationId xmlns:p14="http://schemas.microsoft.com/office/powerpoint/2010/main" val="524852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9144001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1" y="4192438"/>
            <a:ext cx="9144002" cy="2662262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628" y="0"/>
            <a:ext cx="1379454" cy="193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7481" y="4571525"/>
            <a:ext cx="8446332" cy="1377800"/>
          </a:xfrm>
        </p:spPr>
        <p:txBody>
          <a:bodyPr anchor="t" anchorCtr="0">
            <a:normAutofit/>
          </a:bodyPr>
          <a:lstStyle>
            <a:lvl1pPr algn="l">
              <a:lnSpc>
                <a:spcPct val="85000"/>
              </a:lnSpc>
              <a:defRPr lang="en-US" sz="4100" b="1" kern="1200" baseline="0" dirty="0">
                <a:solidFill>
                  <a:srgbClr val="1F343D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TITRE DE LA PRÉSENTATION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7481" y="5641674"/>
            <a:ext cx="8446332" cy="1034405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Nom du </a:t>
            </a:r>
            <a:r>
              <a:rPr lang="en-US" dirty="0" err="1" smtClean="0"/>
              <a:t>présentateur</a:t>
            </a:r>
            <a:endParaRPr lang="en-US" dirty="0"/>
          </a:p>
        </p:txBody>
      </p:sp>
      <p:sp>
        <p:nvSpPr>
          <p:cNvPr id="10" name="Footer Placeholder 9"/>
          <p:cNvSpPr txBox="1">
            <a:spLocks/>
          </p:cNvSpPr>
          <p:nvPr userDrawn="1"/>
        </p:nvSpPr>
        <p:spPr>
          <a:xfrm>
            <a:off x="727631" y="6357833"/>
            <a:ext cx="3979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lang="en-US" sz="1000" b="0" i="0" u="none" strike="noStrike" kern="1200" baseline="0" dirty="0">
                <a:solidFill>
                  <a:srgbClr val="1F343D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dirty="0" smtClean="0">
                <a:solidFill>
                  <a:schemeClr val="accent2"/>
                </a:solidFill>
              </a:rPr>
              <a:t> </a:t>
            </a:r>
            <a:r>
              <a:rPr lang="fr-BE" b="1" dirty="0" smtClean="0">
                <a:solidFill>
                  <a:schemeClr val="accent2"/>
                </a:solidFill>
                <a:latin typeface="Calibri-Bold"/>
              </a:rPr>
              <a:t>|</a:t>
            </a:r>
            <a:endParaRPr lang="fr-BE" dirty="0">
              <a:solidFill>
                <a:schemeClr val="accent2"/>
              </a:solidFill>
            </a:endParaRPr>
          </a:p>
        </p:txBody>
      </p:sp>
      <p:sp>
        <p:nvSpPr>
          <p:cNvPr id="14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942181" y="6369743"/>
            <a:ext cx="5762090" cy="365125"/>
          </a:xfrm>
          <a:prstGeom prst="rect">
            <a:avLst/>
          </a:prstGeom>
          <a:ln>
            <a:noFill/>
          </a:ln>
        </p:spPr>
        <p:txBody>
          <a:bodyPr vert="horz" lIns="72000" tIns="45720" rIns="91440" bIns="45720" rtlCol="0" anchor="ctr"/>
          <a:lstStyle>
            <a:lvl1pPr algn="l">
              <a:defRPr lang="en-US" sz="1000" b="0" i="0" u="none" strike="noStrik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BE" smtClean="0"/>
              <a:t>Titre de la Présentation</a:t>
            </a:r>
            <a:endParaRPr lang="fr-BE"/>
          </a:p>
        </p:txBody>
      </p:sp>
      <p:sp>
        <p:nvSpPr>
          <p:cNvPr id="15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5591" y="6369743"/>
            <a:ext cx="884208" cy="365125"/>
          </a:xfrm>
          <a:prstGeom prst="rect">
            <a:avLst/>
          </a:prstGeom>
          <a:ln>
            <a:noFill/>
          </a:ln>
        </p:spPr>
        <p:txBody>
          <a:bodyPr vert="horz" lIns="36000" tIns="45720" rIns="72000" bIns="45720" rtlCol="0" anchor="ctr"/>
          <a:lstStyle>
            <a:lvl1pPr algn="r">
              <a:defRPr lang="fr-BE" sz="10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01881D26-A7BC-45C8-B7EA-B75212B93FD3}" type="datetime1">
              <a:rPr lang="fr-BE" smtClean="0"/>
              <a:pPr/>
              <a:t>13/03/2022</a:t>
            </a:fld>
            <a:endParaRPr lang="fr-BE" sz="900" dirty="0"/>
          </a:p>
        </p:txBody>
      </p:sp>
    </p:spTree>
    <p:extLst>
      <p:ext uri="{BB962C8B-B14F-4D97-AF65-F5344CB8AC3E}">
        <p14:creationId xmlns:p14="http://schemas.microsoft.com/office/powerpoint/2010/main" val="33127757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9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4BF3E3E6-FDCC-884A-9225-D1DC4ED980F3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ln>
            <a:noFill/>
          </a:ln>
        </p:spPr>
        <p:txBody>
          <a:bodyPr vert="horz" lIns="72000" tIns="45720" rIns="91440" bIns="45720" rtlCol="0" anchor="ctr"/>
          <a:lstStyle>
            <a:lvl1pPr algn="l">
              <a:defRPr lang="en-US" sz="1000" b="0" i="0" u="none" strike="noStrik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BE" smtClean="0"/>
              <a:t>Titre de la Présentation</a:t>
            </a:r>
            <a:endParaRPr lang="fr-BE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ln>
            <a:noFill/>
          </a:ln>
        </p:spPr>
        <p:txBody>
          <a:bodyPr vert="horz" lIns="36000" tIns="45720" rIns="72000" bIns="45720" rtlCol="0" anchor="ctr"/>
          <a:lstStyle>
            <a:lvl1pPr algn="r">
              <a:defRPr lang="fr-BE" sz="10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01881D26-A7BC-45C8-B7EA-B75212B93FD3}" type="datetime1">
              <a:rPr lang="fr-BE" smtClean="0"/>
              <a:pPr/>
              <a:t>13/03/2022</a:t>
            </a:fld>
            <a:endParaRPr lang="fr-BE" sz="900" dirty="0"/>
          </a:p>
        </p:txBody>
      </p:sp>
    </p:spTree>
    <p:extLst>
      <p:ext uri="{BB962C8B-B14F-4D97-AF65-F5344CB8AC3E}">
        <p14:creationId xmlns:p14="http://schemas.microsoft.com/office/powerpoint/2010/main" val="3854794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9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4BF3E3E6-FDCC-884A-9225-D1DC4ED980F3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ln>
            <a:noFill/>
          </a:ln>
        </p:spPr>
        <p:txBody>
          <a:bodyPr vert="horz" lIns="72000" tIns="45720" rIns="91440" bIns="45720" rtlCol="0" anchor="ctr"/>
          <a:lstStyle>
            <a:lvl1pPr algn="l">
              <a:defRPr lang="en-US" sz="1000" b="0" i="0" u="none" strike="noStrik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BE" smtClean="0"/>
              <a:t>Titre de la Présentation</a:t>
            </a:r>
            <a:endParaRPr lang="fr-BE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ln>
            <a:noFill/>
          </a:ln>
        </p:spPr>
        <p:txBody>
          <a:bodyPr vert="horz" lIns="36000" tIns="45720" rIns="72000" bIns="45720" rtlCol="0" anchor="ctr"/>
          <a:lstStyle>
            <a:lvl1pPr algn="r">
              <a:defRPr lang="fr-BE" sz="10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01881D26-A7BC-45C8-B7EA-B75212B93FD3}" type="datetime1">
              <a:rPr lang="fr-BE" smtClean="0"/>
              <a:pPr/>
              <a:t>13/03/2022</a:t>
            </a:fld>
            <a:endParaRPr lang="fr-BE" sz="900" dirty="0"/>
          </a:p>
        </p:txBody>
      </p:sp>
    </p:spTree>
    <p:extLst>
      <p:ext uri="{BB962C8B-B14F-4D97-AF65-F5344CB8AC3E}">
        <p14:creationId xmlns:p14="http://schemas.microsoft.com/office/powerpoint/2010/main" val="668827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and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6112933" cy="6858000"/>
          </a:xfrm>
          <a:prstGeom prst="rect">
            <a:avLst/>
          </a:prstGeom>
          <a:solidFill>
            <a:schemeClr val="tx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0"/>
            <a:ext cx="5518909" cy="131603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65760" y="1564640"/>
            <a:ext cx="5527040" cy="461232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9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4BF3E3E6-FDCC-884A-9225-D1DC4ED980F3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11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02583" y="6369743"/>
            <a:ext cx="4315617" cy="365125"/>
          </a:xfrm>
          <a:prstGeom prst="rect">
            <a:avLst/>
          </a:prstGeom>
          <a:ln>
            <a:noFill/>
          </a:ln>
        </p:spPr>
        <p:txBody>
          <a:bodyPr vert="horz" lIns="72000" tIns="45720" rIns="91440" bIns="45720" rtlCol="0" anchor="ctr"/>
          <a:lstStyle>
            <a:lvl1pPr algn="l">
              <a:defRPr lang="en-US" sz="1000" b="0" i="0" u="none" strike="noStrike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BE" smtClean="0"/>
              <a:t>Titre de la Présentation</a:t>
            </a:r>
            <a:endParaRPr lang="fr-BE"/>
          </a:p>
        </p:txBody>
      </p:sp>
      <p:sp>
        <p:nvSpPr>
          <p:cNvPr id="15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ln>
            <a:noFill/>
          </a:ln>
        </p:spPr>
        <p:txBody>
          <a:bodyPr vert="horz" lIns="36000" tIns="45720" rIns="72000" bIns="45720" rtlCol="0" anchor="ctr"/>
          <a:lstStyle>
            <a:lvl1pPr algn="r">
              <a:defRPr lang="fr-BE" sz="1000" b="0" i="0" u="none" strike="noStrike" kern="1200" baseline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01881D26-A7BC-45C8-B7EA-B75212B93FD3}" type="datetime1">
              <a:rPr lang="fr-BE" smtClean="0"/>
              <a:pPr/>
              <a:t>13/03/2022</a:t>
            </a:fld>
            <a:endParaRPr lang="fr-BE" sz="900" dirty="0"/>
          </a:p>
        </p:txBody>
      </p:sp>
      <p:sp>
        <p:nvSpPr>
          <p:cNvPr id="9" name="Footer Placeholder 9"/>
          <p:cNvSpPr txBox="1">
            <a:spLocks/>
          </p:cNvSpPr>
          <p:nvPr userDrawn="1"/>
        </p:nvSpPr>
        <p:spPr>
          <a:xfrm>
            <a:off x="1388033" y="6357833"/>
            <a:ext cx="3979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lang="en-US" sz="1000" b="0" i="0" u="none" strike="noStrike" kern="1200" baseline="0" dirty="0">
                <a:solidFill>
                  <a:srgbClr val="1F343D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dirty="0" smtClean="0">
                <a:solidFill>
                  <a:schemeClr val="accent2"/>
                </a:solidFill>
              </a:rPr>
              <a:t> </a:t>
            </a:r>
            <a:r>
              <a:rPr lang="fr-BE" b="1" dirty="0" smtClean="0">
                <a:solidFill>
                  <a:schemeClr val="accent2"/>
                </a:solidFill>
                <a:latin typeface="Calibri-Bold"/>
              </a:rPr>
              <a:t>|</a:t>
            </a:r>
            <a:endParaRPr lang="fr-BE" dirty="0">
              <a:solidFill>
                <a:schemeClr val="accent2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82"/>
          <a:stretch/>
        </p:blipFill>
        <p:spPr>
          <a:xfrm>
            <a:off x="267336" y="6282483"/>
            <a:ext cx="356551" cy="34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85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et image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2"/>
          <p:cNvSpPr>
            <a:spLocks noGrp="1" noChangeAspect="1"/>
          </p:cNvSpPr>
          <p:nvPr>
            <p:ph type="pic" sz="quarter" idx="10"/>
          </p:nvPr>
        </p:nvSpPr>
        <p:spPr>
          <a:xfrm>
            <a:off x="6307138" y="0"/>
            <a:ext cx="2836862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0"/>
            <a:ext cx="5747173" cy="131603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65760" y="1564640"/>
            <a:ext cx="5755640" cy="46123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9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4BF3E3E6-FDCC-884A-9225-D1DC4ED980F3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14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ln>
            <a:noFill/>
          </a:ln>
        </p:spPr>
        <p:txBody>
          <a:bodyPr vert="horz" lIns="72000" tIns="45720" rIns="91440" bIns="45720" rtlCol="0" anchor="ctr"/>
          <a:lstStyle>
            <a:lvl1pPr algn="l">
              <a:defRPr lang="en-US" sz="1000" b="0" i="0" u="none" strike="noStrik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BE" smtClean="0"/>
              <a:t>Titre de la Présentation</a:t>
            </a:r>
            <a:endParaRPr lang="fr-BE"/>
          </a:p>
        </p:txBody>
      </p:sp>
      <p:sp>
        <p:nvSpPr>
          <p:cNvPr id="15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ln>
            <a:noFill/>
          </a:ln>
        </p:spPr>
        <p:txBody>
          <a:bodyPr vert="horz" lIns="36000" tIns="45720" rIns="72000" bIns="45720" rtlCol="0" anchor="ctr"/>
          <a:lstStyle>
            <a:lvl1pPr algn="r">
              <a:defRPr lang="fr-BE" sz="10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01881D26-A7BC-45C8-B7EA-B75212B93FD3}" type="datetime1">
              <a:rPr lang="fr-BE" smtClean="0"/>
              <a:pPr/>
              <a:t>13/03/2022</a:t>
            </a:fld>
            <a:endParaRPr lang="fr-BE" sz="900" dirty="0"/>
          </a:p>
        </p:txBody>
      </p:sp>
    </p:spTree>
    <p:extLst>
      <p:ext uri="{BB962C8B-B14F-4D97-AF65-F5344CB8AC3E}">
        <p14:creationId xmlns:p14="http://schemas.microsoft.com/office/powerpoint/2010/main" val="31765739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et image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2"/>
          <p:cNvSpPr>
            <a:spLocks noGrp="1" noChangeAspect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0"/>
            <a:ext cx="3997151" cy="131603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65760" y="1564640"/>
            <a:ext cx="4003040" cy="46123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9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4BF3E3E6-FDCC-884A-9225-D1DC4ED980F3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14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ln>
            <a:noFill/>
          </a:ln>
        </p:spPr>
        <p:txBody>
          <a:bodyPr vert="horz" lIns="72000" tIns="45720" rIns="91440" bIns="45720" rtlCol="0" anchor="ctr"/>
          <a:lstStyle>
            <a:lvl1pPr algn="l">
              <a:defRPr lang="en-US" sz="1000" b="0" i="0" u="none" strike="noStrik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BE" smtClean="0"/>
              <a:t>Titre de la Présentation</a:t>
            </a:r>
            <a:endParaRPr lang="fr-BE"/>
          </a:p>
        </p:txBody>
      </p:sp>
      <p:sp>
        <p:nvSpPr>
          <p:cNvPr id="15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ln>
            <a:noFill/>
          </a:ln>
        </p:spPr>
        <p:txBody>
          <a:bodyPr vert="horz" lIns="36000" tIns="45720" rIns="72000" bIns="45720" rtlCol="0" anchor="ctr"/>
          <a:lstStyle>
            <a:lvl1pPr algn="r">
              <a:defRPr lang="fr-BE" sz="10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01881D26-A7BC-45C8-B7EA-B75212B93FD3}" type="datetime1">
              <a:rPr lang="fr-BE" smtClean="0"/>
              <a:pPr/>
              <a:t>13/03/2022</a:t>
            </a:fld>
            <a:endParaRPr lang="fr-BE" sz="900" dirty="0"/>
          </a:p>
        </p:txBody>
      </p:sp>
    </p:spTree>
    <p:extLst>
      <p:ext uri="{BB962C8B-B14F-4D97-AF65-F5344CB8AC3E}">
        <p14:creationId xmlns:p14="http://schemas.microsoft.com/office/powerpoint/2010/main" val="574739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3426863"/>
            <a:ext cx="9144000" cy="3431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Footer Placeholder 9"/>
          <p:cNvSpPr txBox="1">
            <a:spLocks/>
          </p:cNvSpPr>
          <p:nvPr userDrawn="1"/>
        </p:nvSpPr>
        <p:spPr>
          <a:xfrm>
            <a:off x="1388033" y="6357833"/>
            <a:ext cx="3979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lang="en-US" sz="1000" b="0" i="0" u="none" strike="noStrike" kern="1200" baseline="0" dirty="0">
                <a:solidFill>
                  <a:srgbClr val="1F343D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dirty="0" smtClean="0">
                <a:solidFill>
                  <a:schemeClr val="accent2"/>
                </a:solidFill>
              </a:rPr>
              <a:t> </a:t>
            </a:r>
            <a:r>
              <a:rPr lang="fr-BE" b="1" dirty="0" smtClean="0">
                <a:solidFill>
                  <a:schemeClr val="accent2"/>
                </a:solidFill>
                <a:latin typeface="Calibri-Bold"/>
              </a:rPr>
              <a:t>|</a:t>
            </a:r>
            <a:endParaRPr lang="fr-BE" dirty="0">
              <a:solidFill>
                <a:schemeClr val="accent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82"/>
          <a:stretch/>
        </p:blipFill>
        <p:spPr>
          <a:xfrm>
            <a:off x="267336" y="6282483"/>
            <a:ext cx="356551" cy="348986"/>
          </a:xfrm>
          <a:prstGeom prst="rect">
            <a:avLst/>
          </a:prstGeom>
        </p:spPr>
      </p:pic>
      <p:sp>
        <p:nvSpPr>
          <p:cNvPr id="1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900" b="0" i="0" u="none" strike="noStrike" kern="1200" baseline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4BF3E3E6-FDCC-884A-9225-D1DC4ED980F3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16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ln>
            <a:noFill/>
          </a:ln>
        </p:spPr>
        <p:txBody>
          <a:bodyPr vert="horz" lIns="72000" tIns="45720" rIns="91440" bIns="45720" rtlCol="0" anchor="ctr"/>
          <a:lstStyle>
            <a:lvl1pPr algn="l">
              <a:defRPr lang="en-US" sz="1000" b="0" i="0" u="none" strike="noStrike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BE" dirty="0" smtClean="0"/>
              <a:t>Titre de la Présentation</a:t>
            </a:r>
            <a:endParaRPr lang="fr-BE" dirty="0"/>
          </a:p>
        </p:txBody>
      </p:sp>
      <p:sp>
        <p:nvSpPr>
          <p:cNvPr id="1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ln>
            <a:noFill/>
          </a:ln>
        </p:spPr>
        <p:txBody>
          <a:bodyPr vert="horz" lIns="36000" tIns="45720" rIns="72000" bIns="45720" rtlCol="0" anchor="ctr"/>
          <a:lstStyle>
            <a:lvl1pPr algn="r">
              <a:defRPr lang="fr-BE" sz="1000" b="0" i="0" u="none" strike="noStrike" kern="1200" baseline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01881D26-A7BC-45C8-B7EA-B75212B93FD3}" type="datetime1">
              <a:rPr lang="fr-BE" smtClean="0"/>
              <a:t>13/03/2022</a:t>
            </a:fld>
            <a:endParaRPr lang="fr-BE" sz="900" dirty="0"/>
          </a:p>
        </p:txBody>
      </p:sp>
    </p:spTree>
    <p:extLst>
      <p:ext uri="{BB962C8B-B14F-4D97-AF65-F5344CB8AC3E}">
        <p14:creationId xmlns:p14="http://schemas.microsoft.com/office/powerpoint/2010/main" val="30812357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l="954" t="4253" r="14760" b="856"/>
          <a:stretch/>
        </p:blipFill>
        <p:spPr>
          <a:xfrm>
            <a:off x="1" y="-1"/>
            <a:ext cx="9143999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Footer Placeholder 9"/>
          <p:cNvSpPr txBox="1">
            <a:spLocks/>
          </p:cNvSpPr>
          <p:nvPr userDrawn="1"/>
        </p:nvSpPr>
        <p:spPr>
          <a:xfrm>
            <a:off x="1388033" y="6357833"/>
            <a:ext cx="3979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lang="en-US" sz="1000" b="0" i="0" u="none" strike="noStrike" kern="1200" baseline="0" dirty="0">
                <a:solidFill>
                  <a:srgbClr val="1F343D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dirty="0" smtClean="0">
                <a:solidFill>
                  <a:schemeClr val="accent2"/>
                </a:solidFill>
              </a:rPr>
              <a:t> </a:t>
            </a:r>
            <a:r>
              <a:rPr lang="fr-BE" b="1" dirty="0" smtClean="0">
                <a:solidFill>
                  <a:schemeClr val="accent2"/>
                </a:solidFill>
                <a:latin typeface="Calibri-Bold"/>
              </a:rPr>
              <a:t>|</a:t>
            </a:r>
            <a:endParaRPr lang="fr-BE" dirty="0">
              <a:solidFill>
                <a:schemeClr val="accent2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82"/>
          <a:stretch/>
        </p:blipFill>
        <p:spPr>
          <a:xfrm>
            <a:off x="267336" y="6282483"/>
            <a:ext cx="356551" cy="348986"/>
          </a:xfrm>
          <a:prstGeom prst="rect">
            <a:avLst/>
          </a:prstGeom>
        </p:spPr>
      </p:pic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900" b="0" i="0" u="none" strike="noStrike" kern="1200" baseline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4BF3E3E6-FDCC-884A-9225-D1DC4ED980F3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16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ln>
            <a:noFill/>
          </a:ln>
        </p:spPr>
        <p:txBody>
          <a:bodyPr vert="horz" lIns="72000" tIns="45720" rIns="91440" bIns="45720" rtlCol="0" anchor="ctr"/>
          <a:lstStyle>
            <a:lvl1pPr algn="l">
              <a:defRPr lang="en-US" sz="1000" b="0" i="0" u="none" strike="noStrike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BE" dirty="0" smtClean="0"/>
              <a:t>Titre de la Présentation</a:t>
            </a:r>
            <a:endParaRPr lang="fr-BE" dirty="0"/>
          </a:p>
        </p:txBody>
      </p:sp>
      <p:sp>
        <p:nvSpPr>
          <p:cNvPr id="1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ln>
            <a:noFill/>
          </a:ln>
        </p:spPr>
        <p:txBody>
          <a:bodyPr vert="horz" lIns="36000" tIns="45720" rIns="72000" bIns="45720" rtlCol="0" anchor="ctr"/>
          <a:lstStyle>
            <a:lvl1pPr algn="r">
              <a:defRPr lang="fr-BE" sz="1000" b="0" i="0" u="none" strike="noStrike" kern="1200" baseline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01881D26-A7BC-45C8-B7EA-B75212B93FD3}" type="datetime1">
              <a:rPr lang="fr-BE" smtClean="0"/>
              <a:t>13/03/2022</a:t>
            </a:fld>
            <a:endParaRPr lang="fr-BE" sz="900" dirty="0"/>
          </a:p>
        </p:txBody>
      </p:sp>
    </p:spTree>
    <p:extLst>
      <p:ext uri="{BB962C8B-B14F-4D97-AF65-F5344CB8AC3E}">
        <p14:creationId xmlns:p14="http://schemas.microsoft.com/office/powerpoint/2010/main" val="6484300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624" y="2599180"/>
            <a:ext cx="1412751" cy="165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85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1" y="4192438"/>
            <a:ext cx="9144002" cy="2662262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628" y="0"/>
            <a:ext cx="1379454" cy="193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7481" y="4571525"/>
            <a:ext cx="8446332" cy="1377800"/>
          </a:xfrm>
        </p:spPr>
        <p:txBody>
          <a:bodyPr anchor="t" anchorCtr="0">
            <a:normAutofit/>
          </a:bodyPr>
          <a:lstStyle>
            <a:lvl1pPr algn="l">
              <a:lnSpc>
                <a:spcPct val="85000"/>
              </a:lnSpc>
              <a:defRPr lang="en-US" sz="4100" b="1" kern="1200" baseline="0" dirty="0">
                <a:solidFill>
                  <a:srgbClr val="1F343D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TITRE DE LA PRÉSENTATION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7481" y="5641674"/>
            <a:ext cx="8446332" cy="1034405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Nom du </a:t>
            </a:r>
            <a:r>
              <a:rPr lang="en-US" dirty="0" err="1" smtClean="0"/>
              <a:t>présentateur</a:t>
            </a:r>
            <a:endParaRPr lang="en-US" dirty="0"/>
          </a:p>
        </p:txBody>
      </p:sp>
      <p:sp>
        <p:nvSpPr>
          <p:cNvPr id="10" name="Footer Placeholder 9"/>
          <p:cNvSpPr txBox="1">
            <a:spLocks/>
          </p:cNvSpPr>
          <p:nvPr userDrawn="1"/>
        </p:nvSpPr>
        <p:spPr>
          <a:xfrm>
            <a:off x="727631" y="6357833"/>
            <a:ext cx="3979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lang="en-US" sz="1000" b="0" i="0" u="none" strike="noStrike" kern="1200" baseline="0" dirty="0">
                <a:solidFill>
                  <a:srgbClr val="1F343D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dirty="0" smtClean="0">
                <a:solidFill>
                  <a:schemeClr val="accent2"/>
                </a:solidFill>
              </a:rPr>
              <a:t> </a:t>
            </a:r>
            <a:r>
              <a:rPr lang="fr-BE" b="1" dirty="0" smtClean="0">
                <a:solidFill>
                  <a:schemeClr val="accent2"/>
                </a:solidFill>
                <a:latin typeface="Calibri-Bold"/>
              </a:rPr>
              <a:t>|</a:t>
            </a:r>
            <a:endParaRPr lang="fr-BE" dirty="0">
              <a:solidFill>
                <a:schemeClr val="accent2"/>
              </a:solidFill>
            </a:endParaRPr>
          </a:p>
        </p:txBody>
      </p:sp>
      <p:sp>
        <p:nvSpPr>
          <p:cNvPr id="14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942181" y="6369743"/>
            <a:ext cx="5762090" cy="365125"/>
          </a:xfrm>
          <a:prstGeom prst="rect">
            <a:avLst/>
          </a:prstGeom>
          <a:ln>
            <a:noFill/>
          </a:ln>
        </p:spPr>
        <p:txBody>
          <a:bodyPr vert="horz" lIns="72000" tIns="45720" rIns="91440" bIns="45720" rtlCol="0" anchor="ctr"/>
          <a:lstStyle>
            <a:lvl1pPr algn="l">
              <a:defRPr lang="en-US" sz="1000" b="0" i="0" u="none" strike="noStrik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BE" smtClean="0"/>
              <a:t>Titre de la Présentation</a:t>
            </a:r>
            <a:endParaRPr lang="fr-BE"/>
          </a:p>
        </p:txBody>
      </p:sp>
      <p:sp>
        <p:nvSpPr>
          <p:cNvPr id="15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5591" y="6369743"/>
            <a:ext cx="884208" cy="365125"/>
          </a:xfrm>
          <a:prstGeom prst="rect">
            <a:avLst/>
          </a:prstGeom>
          <a:ln>
            <a:noFill/>
          </a:ln>
        </p:spPr>
        <p:txBody>
          <a:bodyPr vert="horz" lIns="36000" tIns="45720" rIns="72000" bIns="45720" rtlCol="0" anchor="ctr"/>
          <a:lstStyle>
            <a:lvl1pPr algn="r">
              <a:defRPr lang="fr-BE" sz="10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01881D26-A7BC-45C8-B7EA-B75212B93FD3}" type="datetime1">
              <a:rPr lang="fr-BE" smtClean="0"/>
              <a:pPr/>
              <a:t>13/03/2022</a:t>
            </a:fld>
            <a:endParaRPr lang="fr-BE" sz="900" dirty="0"/>
          </a:p>
        </p:txBody>
      </p:sp>
    </p:spTree>
    <p:extLst>
      <p:ext uri="{BB962C8B-B14F-4D97-AF65-F5344CB8AC3E}">
        <p14:creationId xmlns:p14="http://schemas.microsoft.com/office/powerpoint/2010/main" val="652291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1" y="4192438"/>
            <a:ext cx="9144002" cy="2662262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628" y="0"/>
            <a:ext cx="1379454" cy="193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7481" y="4571525"/>
            <a:ext cx="8446332" cy="1377800"/>
          </a:xfrm>
        </p:spPr>
        <p:txBody>
          <a:bodyPr anchor="t" anchorCtr="0">
            <a:normAutofit/>
          </a:bodyPr>
          <a:lstStyle>
            <a:lvl1pPr algn="l">
              <a:lnSpc>
                <a:spcPct val="85000"/>
              </a:lnSpc>
              <a:defRPr lang="en-US" sz="4100" b="1" kern="1200" baseline="0" dirty="0">
                <a:solidFill>
                  <a:srgbClr val="1F343D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TITRE DE LA PRÉSENTATION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7481" y="5641674"/>
            <a:ext cx="8446332" cy="1034405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Nom du </a:t>
            </a:r>
            <a:r>
              <a:rPr lang="en-US" dirty="0" err="1" smtClean="0"/>
              <a:t>présentateur</a:t>
            </a:r>
            <a:endParaRPr lang="en-US" dirty="0"/>
          </a:p>
        </p:txBody>
      </p:sp>
      <p:sp>
        <p:nvSpPr>
          <p:cNvPr id="10" name="Footer Placeholder 9"/>
          <p:cNvSpPr txBox="1">
            <a:spLocks/>
          </p:cNvSpPr>
          <p:nvPr userDrawn="1"/>
        </p:nvSpPr>
        <p:spPr>
          <a:xfrm>
            <a:off x="727631" y="6357833"/>
            <a:ext cx="3979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lang="en-US" sz="1000" b="0" i="0" u="none" strike="noStrike" kern="1200" baseline="0" dirty="0">
                <a:solidFill>
                  <a:srgbClr val="1F343D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dirty="0" smtClean="0">
                <a:solidFill>
                  <a:schemeClr val="accent2"/>
                </a:solidFill>
              </a:rPr>
              <a:t> </a:t>
            </a:r>
            <a:r>
              <a:rPr lang="fr-BE" b="1" dirty="0" smtClean="0">
                <a:solidFill>
                  <a:schemeClr val="accent2"/>
                </a:solidFill>
                <a:latin typeface="Calibri-Bold"/>
              </a:rPr>
              <a:t>|</a:t>
            </a:r>
            <a:endParaRPr lang="fr-BE" dirty="0">
              <a:solidFill>
                <a:schemeClr val="accent2"/>
              </a:solidFill>
            </a:endParaRPr>
          </a:p>
        </p:txBody>
      </p:sp>
      <p:sp>
        <p:nvSpPr>
          <p:cNvPr id="14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942181" y="6369743"/>
            <a:ext cx="5762090" cy="365125"/>
          </a:xfrm>
          <a:prstGeom prst="rect">
            <a:avLst/>
          </a:prstGeom>
          <a:ln>
            <a:noFill/>
          </a:ln>
        </p:spPr>
        <p:txBody>
          <a:bodyPr vert="horz" lIns="72000" tIns="45720" rIns="91440" bIns="45720" rtlCol="0" anchor="ctr"/>
          <a:lstStyle>
            <a:lvl1pPr algn="l">
              <a:defRPr lang="en-US" sz="1000" b="0" i="0" u="none" strike="noStrik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BE" smtClean="0"/>
              <a:t>Titre de la Présentation</a:t>
            </a:r>
            <a:endParaRPr lang="fr-BE"/>
          </a:p>
        </p:txBody>
      </p:sp>
      <p:sp>
        <p:nvSpPr>
          <p:cNvPr id="15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5591" y="6369743"/>
            <a:ext cx="884208" cy="365125"/>
          </a:xfrm>
          <a:prstGeom prst="rect">
            <a:avLst/>
          </a:prstGeom>
          <a:ln>
            <a:noFill/>
          </a:ln>
        </p:spPr>
        <p:txBody>
          <a:bodyPr vert="horz" lIns="36000" tIns="45720" rIns="72000" bIns="45720" rtlCol="0" anchor="ctr"/>
          <a:lstStyle>
            <a:lvl1pPr algn="r">
              <a:defRPr lang="fr-BE" sz="10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01881D26-A7BC-45C8-B7EA-B75212B93FD3}" type="datetime1">
              <a:rPr lang="fr-BE" smtClean="0"/>
              <a:pPr/>
              <a:t>13/03/2022</a:t>
            </a:fld>
            <a:endParaRPr lang="fr-BE" sz="900" dirty="0"/>
          </a:p>
        </p:txBody>
      </p:sp>
    </p:spTree>
    <p:extLst>
      <p:ext uri="{BB962C8B-B14F-4D97-AF65-F5344CB8AC3E}">
        <p14:creationId xmlns:p14="http://schemas.microsoft.com/office/powerpoint/2010/main" val="3910505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1" y="4192438"/>
            <a:ext cx="9144002" cy="2662262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628" y="0"/>
            <a:ext cx="1379454" cy="193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7481" y="4571525"/>
            <a:ext cx="8446332" cy="1377800"/>
          </a:xfrm>
        </p:spPr>
        <p:txBody>
          <a:bodyPr anchor="t" anchorCtr="0">
            <a:normAutofit/>
          </a:bodyPr>
          <a:lstStyle>
            <a:lvl1pPr algn="l">
              <a:lnSpc>
                <a:spcPct val="85000"/>
              </a:lnSpc>
              <a:defRPr lang="en-US" sz="4100" b="1" kern="1200" baseline="0" dirty="0">
                <a:solidFill>
                  <a:srgbClr val="1F343D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TITRE DE LA PRÉSENTATION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7481" y="5641674"/>
            <a:ext cx="8446332" cy="1034405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Nom du </a:t>
            </a:r>
            <a:r>
              <a:rPr lang="en-US" dirty="0" err="1" smtClean="0"/>
              <a:t>présentateur</a:t>
            </a:r>
            <a:endParaRPr lang="en-US" dirty="0"/>
          </a:p>
        </p:txBody>
      </p:sp>
      <p:sp>
        <p:nvSpPr>
          <p:cNvPr id="10" name="Footer Placeholder 9"/>
          <p:cNvSpPr txBox="1">
            <a:spLocks/>
          </p:cNvSpPr>
          <p:nvPr userDrawn="1"/>
        </p:nvSpPr>
        <p:spPr>
          <a:xfrm>
            <a:off x="727631" y="6357833"/>
            <a:ext cx="3979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lang="en-US" sz="1000" b="0" i="0" u="none" strike="noStrike" kern="1200" baseline="0" dirty="0">
                <a:solidFill>
                  <a:srgbClr val="1F343D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dirty="0" smtClean="0">
                <a:solidFill>
                  <a:schemeClr val="accent2"/>
                </a:solidFill>
              </a:rPr>
              <a:t> </a:t>
            </a:r>
            <a:r>
              <a:rPr lang="fr-BE" b="1" dirty="0" smtClean="0">
                <a:solidFill>
                  <a:schemeClr val="accent2"/>
                </a:solidFill>
                <a:latin typeface="Calibri-Bold"/>
              </a:rPr>
              <a:t>|</a:t>
            </a:r>
            <a:endParaRPr lang="fr-BE" dirty="0">
              <a:solidFill>
                <a:schemeClr val="accent2"/>
              </a:solidFill>
            </a:endParaRPr>
          </a:p>
        </p:txBody>
      </p:sp>
      <p:sp>
        <p:nvSpPr>
          <p:cNvPr id="14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942181" y="6369743"/>
            <a:ext cx="5762090" cy="365125"/>
          </a:xfrm>
          <a:prstGeom prst="rect">
            <a:avLst/>
          </a:prstGeom>
          <a:ln>
            <a:noFill/>
          </a:ln>
        </p:spPr>
        <p:txBody>
          <a:bodyPr vert="horz" lIns="72000" tIns="45720" rIns="91440" bIns="45720" rtlCol="0" anchor="ctr"/>
          <a:lstStyle>
            <a:lvl1pPr algn="l">
              <a:defRPr lang="en-US" sz="1000" b="0" i="0" u="none" strike="noStrik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BE" smtClean="0"/>
              <a:t>Titre de la Présentation</a:t>
            </a:r>
            <a:endParaRPr lang="fr-BE"/>
          </a:p>
        </p:txBody>
      </p:sp>
      <p:sp>
        <p:nvSpPr>
          <p:cNvPr id="15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5591" y="6369743"/>
            <a:ext cx="884208" cy="365125"/>
          </a:xfrm>
          <a:prstGeom prst="rect">
            <a:avLst/>
          </a:prstGeom>
          <a:ln>
            <a:noFill/>
          </a:ln>
        </p:spPr>
        <p:txBody>
          <a:bodyPr vert="horz" lIns="36000" tIns="45720" rIns="72000" bIns="45720" rtlCol="0" anchor="ctr"/>
          <a:lstStyle>
            <a:lvl1pPr algn="r">
              <a:defRPr lang="fr-BE" sz="10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01881D26-A7BC-45C8-B7EA-B75212B93FD3}" type="datetime1">
              <a:rPr lang="fr-BE" smtClean="0"/>
              <a:pPr/>
              <a:t>13/03/2022</a:t>
            </a:fld>
            <a:endParaRPr lang="fr-BE" sz="900" dirty="0"/>
          </a:p>
        </p:txBody>
      </p:sp>
    </p:spTree>
    <p:extLst>
      <p:ext uri="{BB962C8B-B14F-4D97-AF65-F5344CB8AC3E}">
        <p14:creationId xmlns:p14="http://schemas.microsoft.com/office/powerpoint/2010/main" val="779084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62"/>
          <a:stretch/>
        </p:blipFill>
        <p:spPr>
          <a:xfrm>
            <a:off x="0" y="-8577"/>
            <a:ext cx="9144000" cy="686657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1" y="4192438"/>
            <a:ext cx="9144002" cy="2662262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628" y="0"/>
            <a:ext cx="1379454" cy="193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7481" y="4571525"/>
            <a:ext cx="8446332" cy="1377800"/>
          </a:xfrm>
        </p:spPr>
        <p:txBody>
          <a:bodyPr anchor="t" anchorCtr="0">
            <a:normAutofit/>
          </a:bodyPr>
          <a:lstStyle>
            <a:lvl1pPr algn="l">
              <a:lnSpc>
                <a:spcPct val="85000"/>
              </a:lnSpc>
              <a:defRPr lang="en-US" sz="4100" b="1" kern="1200" baseline="0" dirty="0">
                <a:solidFill>
                  <a:srgbClr val="1F343D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TITRE DE LA PRÉSENTATION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7481" y="5641674"/>
            <a:ext cx="8446332" cy="1034405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Nom du </a:t>
            </a:r>
            <a:r>
              <a:rPr lang="en-US" dirty="0" err="1" smtClean="0"/>
              <a:t>présentateur</a:t>
            </a:r>
            <a:endParaRPr lang="en-US" dirty="0"/>
          </a:p>
        </p:txBody>
      </p:sp>
      <p:sp>
        <p:nvSpPr>
          <p:cNvPr id="10" name="Footer Placeholder 9"/>
          <p:cNvSpPr txBox="1">
            <a:spLocks/>
          </p:cNvSpPr>
          <p:nvPr userDrawn="1"/>
        </p:nvSpPr>
        <p:spPr>
          <a:xfrm>
            <a:off x="727631" y="6357833"/>
            <a:ext cx="3979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lang="en-US" sz="1000" b="0" i="0" u="none" strike="noStrike" kern="1200" baseline="0" dirty="0">
                <a:solidFill>
                  <a:srgbClr val="1F343D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dirty="0" smtClean="0">
                <a:solidFill>
                  <a:schemeClr val="accent2"/>
                </a:solidFill>
              </a:rPr>
              <a:t> </a:t>
            </a:r>
            <a:r>
              <a:rPr lang="fr-BE" b="1" dirty="0" smtClean="0">
                <a:solidFill>
                  <a:schemeClr val="accent2"/>
                </a:solidFill>
                <a:latin typeface="Calibri-Bold"/>
              </a:rPr>
              <a:t>|</a:t>
            </a:r>
            <a:endParaRPr lang="fr-BE" dirty="0">
              <a:solidFill>
                <a:schemeClr val="accent2"/>
              </a:solidFill>
            </a:endParaRPr>
          </a:p>
        </p:txBody>
      </p:sp>
      <p:sp>
        <p:nvSpPr>
          <p:cNvPr id="14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942181" y="6369743"/>
            <a:ext cx="5762090" cy="365125"/>
          </a:xfrm>
          <a:prstGeom prst="rect">
            <a:avLst/>
          </a:prstGeom>
          <a:ln>
            <a:noFill/>
          </a:ln>
        </p:spPr>
        <p:txBody>
          <a:bodyPr vert="horz" lIns="72000" tIns="45720" rIns="91440" bIns="45720" rtlCol="0" anchor="ctr"/>
          <a:lstStyle>
            <a:lvl1pPr algn="l">
              <a:defRPr lang="en-US" sz="1000" b="0" i="0" u="none" strike="noStrik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BE" smtClean="0"/>
              <a:t>Titre de la Présentation</a:t>
            </a:r>
            <a:endParaRPr lang="fr-BE"/>
          </a:p>
        </p:txBody>
      </p:sp>
      <p:sp>
        <p:nvSpPr>
          <p:cNvPr id="15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5591" y="6369743"/>
            <a:ext cx="884208" cy="365125"/>
          </a:xfrm>
          <a:prstGeom prst="rect">
            <a:avLst/>
          </a:prstGeom>
          <a:ln>
            <a:noFill/>
          </a:ln>
        </p:spPr>
        <p:txBody>
          <a:bodyPr vert="horz" lIns="36000" tIns="45720" rIns="72000" bIns="45720" rtlCol="0" anchor="ctr"/>
          <a:lstStyle>
            <a:lvl1pPr algn="r">
              <a:defRPr lang="fr-BE" sz="10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01881D26-A7BC-45C8-B7EA-B75212B93FD3}" type="datetime1">
              <a:rPr lang="fr-BE" smtClean="0"/>
              <a:pPr/>
              <a:t>13/03/2022</a:t>
            </a:fld>
            <a:endParaRPr lang="fr-BE" sz="900" dirty="0"/>
          </a:p>
        </p:txBody>
      </p:sp>
    </p:spTree>
    <p:extLst>
      <p:ext uri="{BB962C8B-B14F-4D97-AF65-F5344CB8AC3E}">
        <p14:creationId xmlns:p14="http://schemas.microsoft.com/office/powerpoint/2010/main" val="2076094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êt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1862668"/>
            <a:ext cx="8392160" cy="3009370"/>
          </a:xfrm>
        </p:spPr>
        <p:txBody>
          <a:bodyPr anchor="ctr" anchorCtr="0">
            <a:norm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3E3E6-FDCC-884A-9225-D1DC4ED980F3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Titre de la Présentation</a:t>
            </a:r>
            <a:endParaRPr lang="fr-B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1881D26-A7BC-45C8-B7EA-B75212B93FD3}" type="datetime1">
              <a:rPr lang="fr-BE" smtClean="0"/>
              <a:t>13/03/2022</a:t>
            </a:fld>
            <a:endParaRPr lang="fr-BE" sz="900" dirty="0"/>
          </a:p>
        </p:txBody>
      </p:sp>
    </p:spTree>
    <p:extLst>
      <p:ext uri="{BB962C8B-B14F-4D97-AF65-F5344CB8AC3E}">
        <p14:creationId xmlns:p14="http://schemas.microsoft.com/office/powerpoint/2010/main" val="5599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900" b="0" i="0" u="none" strike="noStrike" kern="1200" baseline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4BF3E3E6-FDCC-884A-9225-D1DC4ED980F3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ln>
            <a:noFill/>
          </a:ln>
        </p:spPr>
        <p:txBody>
          <a:bodyPr vert="horz" lIns="72000" tIns="45720" rIns="91440" bIns="45720" rtlCol="0" anchor="ctr"/>
          <a:lstStyle>
            <a:lvl1pPr algn="l">
              <a:defRPr lang="en-US" sz="1000" b="0" i="0" u="none" strike="noStrike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BE" dirty="0" smtClean="0"/>
              <a:t>Titre de la Présentation</a:t>
            </a:r>
            <a:endParaRPr lang="fr-BE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ln>
            <a:noFill/>
          </a:ln>
        </p:spPr>
        <p:txBody>
          <a:bodyPr vert="horz" lIns="36000" tIns="45720" rIns="72000" bIns="45720" rtlCol="0" anchor="ctr"/>
          <a:lstStyle>
            <a:lvl1pPr algn="r">
              <a:defRPr lang="fr-BE" sz="1000" b="0" i="0" u="none" strike="noStrike" kern="1200" baseline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01881D26-A7BC-45C8-B7EA-B75212B93FD3}" type="datetime1">
              <a:rPr lang="fr-BE" smtClean="0"/>
              <a:t>13/03/2022</a:t>
            </a:fld>
            <a:endParaRPr lang="fr-BE" sz="900" dirty="0"/>
          </a:p>
        </p:txBody>
      </p:sp>
    </p:spTree>
    <p:extLst>
      <p:ext uri="{BB962C8B-B14F-4D97-AF65-F5344CB8AC3E}">
        <p14:creationId xmlns:p14="http://schemas.microsoft.com/office/powerpoint/2010/main" val="3630061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900" b="0" i="0" u="none" strike="noStrike" kern="1200" baseline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4BF3E3E6-FDCC-884A-9225-D1DC4ED980F3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ln>
            <a:noFill/>
          </a:ln>
        </p:spPr>
        <p:txBody>
          <a:bodyPr vert="horz" lIns="72000" tIns="45720" rIns="91440" bIns="45720" rtlCol="0" anchor="ctr"/>
          <a:lstStyle>
            <a:lvl1pPr algn="l">
              <a:defRPr lang="en-US" sz="1000" b="0" i="0" u="none" strike="noStrike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BE" dirty="0" smtClean="0"/>
              <a:t>Titre de la Présentation</a:t>
            </a:r>
            <a:endParaRPr lang="fr-BE" dirty="0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ln>
            <a:noFill/>
          </a:ln>
        </p:spPr>
        <p:txBody>
          <a:bodyPr vert="horz" lIns="36000" tIns="45720" rIns="72000" bIns="45720" rtlCol="0" anchor="ctr"/>
          <a:lstStyle>
            <a:lvl1pPr algn="r">
              <a:defRPr lang="fr-BE" sz="1000" b="0" i="0" u="none" strike="noStrike" kern="1200" baseline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01881D26-A7BC-45C8-B7EA-B75212B93FD3}" type="datetime1">
              <a:rPr lang="fr-BE" smtClean="0"/>
              <a:t>13/03/2022</a:t>
            </a:fld>
            <a:endParaRPr lang="fr-BE" sz="900" dirty="0"/>
          </a:p>
        </p:txBody>
      </p:sp>
    </p:spTree>
    <p:extLst>
      <p:ext uri="{BB962C8B-B14F-4D97-AF65-F5344CB8AC3E}">
        <p14:creationId xmlns:p14="http://schemas.microsoft.com/office/powerpoint/2010/main" val="1138155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9.emf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0"/>
            <a:ext cx="8392160" cy="131603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564640"/>
            <a:ext cx="8392160" cy="4612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2" name="Footer Placeholder 9"/>
          <p:cNvSpPr txBox="1">
            <a:spLocks/>
          </p:cNvSpPr>
          <p:nvPr/>
        </p:nvSpPr>
        <p:spPr>
          <a:xfrm>
            <a:off x="1388033" y="6357833"/>
            <a:ext cx="3979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lang="en-US" sz="1000" b="0" i="0" u="none" strike="noStrike" kern="1200" baseline="0" dirty="0">
                <a:solidFill>
                  <a:srgbClr val="1F343D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dirty="0" smtClean="0">
                <a:solidFill>
                  <a:schemeClr val="accent2"/>
                </a:solidFill>
              </a:rPr>
              <a:t> </a:t>
            </a:r>
            <a:r>
              <a:rPr lang="fr-BE" b="1" dirty="0" smtClean="0">
                <a:solidFill>
                  <a:schemeClr val="accent2"/>
                </a:solidFill>
                <a:latin typeface="Calibri-Bold"/>
              </a:rPr>
              <a:t>|</a:t>
            </a:r>
            <a:endParaRPr lang="fr-BE" dirty="0">
              <a:solidFill>
                <a:schemeClr val="accent2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82"/>
          <a:stretch/>
        </p:blipFill>
        <p:spPr>
          <a:xfrm>
            <a:off x="267336" y="6282483"/>
            <a:ext cx="356551" cy="348986"/>
          </a:xfrm>
          <a:prstGeom prst="rect">
            <a:avLst/>
          </a:prstGeom>
        </p:spPr>
      </p:pic>
      <p:sp>
        <p:nvSpPr>
          <p:cNvPr id="1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900" b="0" i="0" u="none" strike="noStrike" kern="1200" baseline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4BF3E3E6-FDCC-884A-9225-D1DC4ED980F3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22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ln>
            <a:noFill/>
          </a:ln>
        </p:spPr>
        <p:txBody>
          <a:bodyPr vert="horz" lIns="72000" tIns="45720" rIns="91440" bIns="45720" rtlCol="0" anchor="ctr"/>
          <a:lstStyle>
            <a:lvl1pPr algn="l">
              <a:defRPr lang="en-US" sz="1000" b="0" i="0" u="none" strike="noStrike" kern="1200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BE" dirty="0" smtClean="0"/>
              <a:t>Titre de la Présentation</a:t>
            </a:r>
            <a:endParaRPr lang="fr-BE" dirty="0"/>
          </a:p>
        </p:txBody>
      </p:sp>
      <p:sp>
        <p:nvSpPr>
          <p:cNvPr id="23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ln>
            <a:noFill/>
          </a:ln>
        </p:spPr>
        <p:txBody>
          <a:bodyPr vert="horz" lIns="36000" tIns="45720" rIns="72000" bIns="45720" rtlCol="0" anchor="ctr"/>
          <a:lstStyle>
            <a:lvl1pPr algn="r">
              <a:defRPr lang="fr-BE" sz="1000" b="0" i="0" u="none" strike="noStrike" kern="1200" baseline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01881D26-A7BC-45C8-B7EA-B75212B93FD3}" type="datetime1">
              <a:rPr lang="fr-BE" smtClean="0"/>
              <a:t>13/03/2022</a:t>
            </a:fld>
            <a:endParaRPr lang="fr-BE" sz="900" dirty="0"/>
          </a:p>
        </p:txBody>
      </p:sp>
    </p:spTree>
    <p:extLst>
      <p:ext uri="{BB962C8B-B14F-4D97-AF65-F5344CB8AC3E}">
        <p14:creationId xmlns:p14="http://schemas.microsoft.com/office/powerpoint/2010/main" val="354154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70" r:id="rId7"/>
    <p:sldLayoutId id="2147483650" r:id="rId8"/>
    <p:sldLayoutId id="2147483654" r:id="rId9"/>
    <p:sldLayoutId id="2147483655" r:id="rId10"/>
    <p:sldLayoutId id="2147483674" r:id="rId11"/>
    <p:sldLayoutId id="2147483656" r:id="rId12"/>
    <p:sldLayoutId id="2147483672" r:id="rId13"/>
    <p:sldLayoutId id="2147483659" r:id="rId14"/>
    <p:sldLayoutId id="2147483657" r:id="rId15"/>
    <p:sldLayoutId id="2147483658" r:id="rId16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sz="3300" kern="1200" dirty="0" smtClean="0">
          <a:solidFill>
            <a:srgbClr val="B3C32F"/>
          </a:solidFill>
          <a:latin typeface="+mn-lt"/>
          <a:ea typeface="+mj-ea"/>
          <a:cs typeface="+mj-cs"/>
        </a:defRPr>
      </a:lvl1pPr>
    </p:titleStyle>
    <p:bodyStyle>
      <a:lvl1pPr marL="361950" indent="-361950" algn="l" defTabSz="685800" rtl="0" eaLnBrk="1" latinLnBrk="0" hangingPunct="1">
        <a:lnSpc>
          <a:spcPct val="90000"/>
        </a:lnSpc>
        <a:spcBef>
          <a:spcPts val="1200"/>
        </a:spcBef>
        <a:spcAft>
          <a:spcPts val="600"/>
        </a:spcAft>
        <a:buClr>
          <a:schemeClr val="accent1"/>
        </a:buClr>
        <a:buSzPct val="90000"/>
        <a:buFont typeface="Calibri" panose="020F0502020204030204" pitchFamily="34" charset="0"/>
        <a:buChar char="→"/>
        <a:defRPr sz="24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SzPct val="110000"/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0"/>
            <a:ext cx="8392160" cy="131603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564640"/>
            <a:ext cx="8392160" cy="4612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3"/>
          <a:srcRect t="24070"/>
          <a:stretch/>
        </p:blipFill>
        <p:spPr>
          <a:xfrm>
            <a:off x="216684" y="6269864"/>
            <a:ext cx="450991" cy="396756"/>
          </a:xfrm>
          <a:prstGeom prst="rect">
            <a:avLst/>
          </a:prstGeom>
        </p:spPr>
      </p:pic>
      <p:sp>
        <p:nvSpPr>
          <p:cNvPr id="9" name="Footer Placeholder 9"/>
          <p:cNvSpPr txBox="1">
            <a:spLocks/>
          </p:cNvSpPr>
          <p:nvPr/>
        </p:nvSpPr>
        <p:spPr>
          <a:xfrm>
            <a:off x="1388033" y="6357833"/>
            <a:ext cx="3979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lang="en-US" sz="1000" b="0" i="0" u="none" strike="noStrike" kern="1200" baseline="0" dirty="0">
                <a:solidFill>
                  <a:srgbClr val="1F343D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dirty="0" smtClean="0">
                <a:solidFill>
                  <a:schemeClr val="accent2"/>
                </a:solidFill>
              </a:rPr>
              <a:t> </a:t>
            </a:r>
            <a:r>
              <a:rPr lang="fr-BE" b="1" dirty="0" smtClean="0">
                <a:solidFill>
                  <a:schemeClr val="accent2"/>
                </a:solidFill>
                <a:latin typeface="Calibri-Bold"/>
              </a:rPr>
              <a:t>|</a:t>
            </a:r>
            <a:endParaRPr lang="fr-BE" dirty="0">
              <a:solidFill>
                <a:schemeClr val="accent2"/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9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4BF3E3E6-FDCC-884A-9225-D1DC4ED980F3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13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ln>
            <a:noFill/>
          </a:ln>
        </p:spPr>
        <p:txBody>
          <a:bodyPr vert="horz" lIns="72000" tIns="45720" rIns="91440" bIns="45720" rtlCol="0" anchor="ctr"/>
          <a:lstStyle>
            <a:lvl1pPr algn="l">
              <a:defRPr lang="en-US" sz="1000" b="0" i="0" u="none" strike="noStrik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fr-BE" smtClean="0"/>
              <a:t>Titre de la Présentation</a:t>
            </a:r>
            <a:endParaRPr lang="fr-BE"/>
          </a:p>
        </p:txBody>
      </p:sp>
      <p:sp>
        <p:nvSpPr>
          <p:cNvPr id="1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ln>
            <a:noFill/>
          </a:ln>
        </p:spPr>
        <p:txBody>
          <a:bodyPr vert="horz" lIns="36000" tIns="45720" rIns="72000" bIns="45720" rtlCol="0" anchor="ctr"/>
          <a:lstStyle>
            <a:lvl1pPr algn="r">
              <a:defRPr lang="fr-BE" sz="1000" b="0" i="0" u="none" strike="noStrike" kern="1200" baseline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01881D26-A7BC-45C8-B7EA-B75212B93FD3}" type="datetime1">
              <a:rPr lang="fr-BE" smtClean="0"/>
              <a:pPr/>
              <a:t>13/03/2022</a:t>
            </a:fld>
            <a:endParaRPr lang="fr-BE" sz="900" dirty="0"/>
          </a:p>
        </p:txBody>
      </p:sp>
    </p:spTree>
    <p:extLst>
      <p:ext uri="{BB962C8B-B14F-4D97-AF65-F5344CB8AC3E}">
        <p14:creationId xmlns:p14="http://schemas.microsoft.com/office/powerpoint/2010/main" val="258398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62" r:id="rId3"/>
    <p:sldLayoutId id="2147483663" r:id="rId4"/>
    <p:sldLayoutId id="2147483664" r:id="rId5"/>
    <p:sldLayoutId id="2147483675" r:id="rId6"/>
    <p:sldLayoutId id="2147483665" r:id="rId7"/>
    <p:sldLayoutId id="2147483673" r:id="rId8"/>
    <p:sldLayoutId id="2147483666" r:id="rId9"/>
    <p:sldLayoutId id="2147483669" r:id="rId10"/>
    <p:sldLayoutId id="2147483668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sz="3300" kern="1200" dirty="0" smtClean="0">
          <a:solidFill>
            <a:schemeClr val="accent2"/>
          </a:solidFill>
          <a:latin typeface="+mn-lt"/>
          <a:ea typeface="+mj-ea"/>
          <a:cs typeface="+mj-cs"/>
        </a:defRPr>
      </a:lvl1pPr>
    </p:titleStyle>
    <p:bodyStyle>
      <a:lvl1pPr marL="361950" indent="-361950" algn="l" defTabSz="685800" rtl="0" eaLnBrk="1" latinLnBrk="0" hangingPunct="1">
        <a:lnSpc>
          <a:spcPct val="90000"/>
        </a:lnSpc>
        <a:spcBef>
          <a:spcPts val="1200"/>
        </a:spcBef>
        <a:spcAft>
          <a:spcPts val="600"/>
        </a:spcAft>
        <a:buClr>
          <a:schemeClr val="accent2"/>
        </a:buClr>
        <a:buSzPct val="90000"/>
        <a:buFont typeface="Calibri" panose="020F0502020204030204" pitchFamily="34" charset="0"/>
        <a:buChar char="→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2"/>
        </a:buClr>
        <a:buSzPct val="11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fr-BE" sz="2400" dirty="0" smtClean="0"/>
              <a:t>La protection des zones humides dans le bassin Dyle-</a:t>
            </a:r>
            <a:r>
              <a:rPr lang="fr-BE" sz="2400" dirty="0" err="1" smtClean="0"/>
              <a:t>Gette</a:t>
            </a:r>
            <a:r>
              <a:rPr lang="fr-BE" sz="2400" dirty="0" smtClean="0"/>
              <a:t> ?</a:t>
            </a:r>
            <a:br>
              <a:rPr lang="fr-BE" sz="2400" dirty="0" smtClean="0"/>
            </a:br>
            <a:r>
              <a:rPr lang="fr-BE" sz="2400" dirty="0" smtClean="0"/>
              <a:t/>
            </a:r>
            <a:br>
              <a:rPr lang="fr-BE" sz="2400" dirty="0" smtClean="0"/>
            </a:br>
            <a:r>
              <a:rPr lang="fr-BE" sz="2400" dirty="0" err="1" smtClean="0"/>
              <a:t>Natagora</a:t>
            </a:r>
            <a:r>
              <a:rPr lang="fr-BE" sz="2400" dirty="0" smtClean="0"/>
              <a:t> agit !</a:t>
            </a:r>
            <a:endParaRPr lang="en-US" sz="3200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Julien </a:t>
            </a:r>
            <a:r>
              <a:rPr lang="en-US" sz="2000" dirty="0" err="1" smtClean="0"/>
              <a:t>Taymans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err="1" smtClean="0"/>
              <a:t>Natagora</a:t>
            </a:r>
            <a:r>
              <a:rPr lang="en-US" sz="2000" dirty="0" smtClean="0"/>
              <a:t> Brabant </a:t>
            </a:r>
            <a:r>
              <a:rPr lang="en-US" sz="2000" dirty="0" err="1" smtClean="0"/>
              <a:t>wallon</a:t>
            </a:r>
            <a:endParaRPr lang="en-US" sz="2000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BE" dirty="0" smtClean="0"/>
              <a:t>Assemblée Générale du Contrat de Rivière Dyle-</a:t>
            </a:r>
            <a:r>
              <a:rPr lang="fr-BE" dirty="0" err="1" smtClean="0"/>
              <a:t>Gette</a:t>
            </a:r>
            <a:endParaRPr lang="fr-B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BE" dirty="0" smtClean="0"/>
              <a:t>15/03/2022</a:t>
            </a:r>
            <a:endParaRPr lang="fr-BE" dirty="0"/>
          </a:p>
        </p:txBody>
      </p:sp>
      <p:pic>
        <p:nvPicPr>
          <p:cNvPr id="7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70" y="181276"/>
            <a:ext cx="2902452" cy="117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79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65760" y="-591127"/>
            <a:ext cx="8392160" cy="1316039"/>
          </a:xfrm>
        </p:spPr>
        <p:txBody>
          <a:bodyPr/>
          <a:lstStyle/>
          <a:p>
            <a:r>
              <a:rPr lang="fr-BE" sz="3600" dirty="0" smtClean="0"/>
              <a:t>Carrière </a:t>
            </a:r>
            <a:r>
              <a:rPr lang="fr-BE" sz="3600" dirty="0" err="1" smtClean="0"/>
              <a:t>Hannotelet</a:t>
            </a:r>
            <a:r>
              <a:rPr lang="fr-BE" sz="3600" dirty="0" smtClean="0"/>
              <a:t> </a:t>
            </a:r>
            <a:r>
              <a:rPr lang="fr-BE" sz="3200" dirty="0" smtClean="0"/>
              <a:t>(</a:t>
            </a:r>
            <a:r>
              <a:rPr lang="fr-BE" sz="3200" dirty="0" err="1" smtClean="0"/>
              <a:t>Lasne</a:t>
            </a:r>
            <a:r>
              <a:rPr lang="fr-BE" sz="3200" dirty="0" smtClean="0"/>
              <a:t>)</a:t>
            </a:r>
            <a:endParaRPr lang="en-US" dirty="0"/>
          </a:p>
        </p:txBody>
      </p:sp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24015" y="890749"/>
            <a:ext cx="5450620" cy="4612323"/>
          </a:xfrm>
        </p:spPr>
        <p:txBody>
          <a:bodyPr>
            <a:normAutofit/>
          </a:bodyPr>
          <a:lstStyle/>
          <a:p>
            <a:pPr lvl="0"/>
            <a:r>
              <a:rPr lang="fr-BE" sz="1800" b="0" dirty="0" smtClean="0"/>
              <a:t>Entre </a:t>
            </a:r>
            <a:r>
              <a:rPr lang="fr-BE" sz="1800" b="0" dirty="0" err="1" smtClean="0"/>
              <a:t>Plancenoit</a:t>
            </a:r>
            <a:r>
              <a:rPr lang="fr-BE" sz="1800" b="0" dirty="0" smtClean="0"/>
              <a:t> et </a:t>
            </a:r>
            <a:r>
              <a:rPr lang="fr-BE" sz="1800" b="0" dirty="0" err="1" smtClean="0"/>
              <a:t>Maransart</a:t>
            </a:r>
            <a:r>
              <a:rPr lang="fr-BE" sz="1800" b="0" dirty="0" smtClean="0"/>
              <a:t>  (</a:t>
            </a:r>
            <a:r>
              <a:rPr lang="fr-BE" sz="1800" b="0" dirty="0" err="1" smtClean="0"/>
              <a:t>Lasne</a:t>
            </a:r>
            <a:r>
              <a:rPr lang="fr-BE" sz="1800" b="0" dirty="0" smtClean="0"/>
              <a:t>)</a:t>
            </a:r>
          </a:p>
          <a:p>
            <a:pPr lvl="0"/>
            <a:r>
              <a:rPr lang="fr-BE" sz="1800" b="0" dirty="0" smtClean="0"/>
              <a:t>Bail emphytéotique avec la commune de </a:t>
            </a:r>
            <a:r>
              <a:rPr lang="fr-BE" sz="1800" b="0" dirty="0" err="1" smtClean="0"/>
              <a:t>Lasne</a:t>
            </a:r>
            <a:r>
              <a:rPr lang="fr-BE" sz="1800" b="0" dirty="0" smtClean="0"/>
              <a:t> (2018)</a:t>
            </a:r>
            <a:endParaRPr lang="fr-BE" sz="1800" b="0" dirty="0" smtClean="0"/>
          </a:p>
          <a:p>
            <a:pPr lvl="0"/>
            <a:r>
              <a:rPr lang="fr-BE" sz="1800" b="0" dirty="0" smtClean="0"/>
              <a:t>0,7 hectare d’ancienne sablière avec pentes sableuses, mare et boulaies sur sable</a:t>
            </a:r>
          </a:p>
          <a:p>
            <a:pPr lvl="0"/>
            <a:endParaRPr lang="fr-BE" dirty="0" smtClean="0"/>
          </a:p>
          <a:p>
            <a:pPr lvl="0"/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D3CD70-7867-4FD4-AEB0-6250FF82968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Assemblée </a:t>
            </a:r>
            <a:r>
              <a:rPr lang="en-US" dirty="0" err="1"/>
              <a:t>annuelle</a:t>
            </a:r>
            <a:r>
              <a:rPr lang="en-US" dirty="0"/>
              <a:t> 2019</a:t>
            </a:r>
            <a:endParaRPr lang="fr-BE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5EF880A-388F-484A-B9BF-497094FEAACB}" type="datetime1">
              <a:rPr lang="fr-BE" smtClean="0"/>
              <a:pPr/>
              <a:t>13/03/2022</a:t>
            </a:fld>
            <a:endParaRPr lang="fr-BE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7744"/>
            <a:ext cx="5816380" cy="296025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384" y="-3057"/>
            <a:ext cx="3382616" cy="131462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/>
          <a:srcRect t="10749" b="9280"/>
          <a:stretch/>
        </p:blipFill>
        <p:spPr>
          <a:xfrm>
            <a:off x="5761384" y="1311565"/>
            <a:ext cx="3382616" cy="187593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1384" y="3204181"/>
            <a:ext cx="3382616" cy="247866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1384" y="5153757"/>
            <a:ext cx="3382616" cy="170424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147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65760" y="-247209"/>
            <a:ext cx="8392160" cy="1316039"/>
          </a:xfrm>
        </p:spPr>
        <p:txBody>
          <a:bodyPr/>
          <a:lstStyle/>
          <a:p>
            <a:r>
              <a:rPr lang="fr-BE" sz="3600" dirty="0" smtClean="0"/>
              <a:t>Vallée de la </a:t>
            </a:r>
            <a:r>
              <a:rPr lang="fr-BE" sz="3600" dirty="0" err="1" smtClean="0"/>
              <a:t>Bacquelaine</a:t>
            </a:r>
            <a:r>
              <a:rPr lang="fr-BE" sz="3600" dirty="0" smtClean="0"/>
              <a:t> </a:t>
            </a:r>
            <a:br>
              <a:rPr lang="fr-BE" sz="3600" dirty="0" smtClean="0"/>
            </a:br>
            <a:r>
              <a:rPr lang="fr-BE" sz="3200" dirty="0" smtClean="0"/>
              <a:t>(</a:t>
            </a:r>
            <a:r>
              <a:rPr lang="fr-BE" sz="3200" dirty="0" err="1" smtClean="0"/>
              <a:t>Lincent</a:t>
            </a:r>
            <a:r>
              <a:rPr lang="fr-BE" sz="3200" dirty="0" smtClean="0"/>
              <a:t>)</a:t>
            </a:r>
            <a:endParaRPr lang="en-US" sz="3200" dirty="0"/>
          </a:p>
        </p:txBody>
      </p:sp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-2" y="1068830"/>
            <a:ext cx="5361286" cy="4568399"/>
          </a:xfrm>
        </p:spPr>
        <p:txBody>
          <a:bodyPr>
            <a:normAutofit/>
          </a:bodyPr>
          <a:lstStyle/>
          <a:p>
            <a:pPr lvl="0"/>
            <a:r>
              <a:rPr lang="fr-BE" sz="1800" b="0" dirty="0" smtClean="0"/>
              <a:t>Entre </a:t>
            </a:r>
            <a:r>
              <a:rPr lang="fr-BE" sz="1800" b="0" dirty="0" err="1" smtClean="0"/>
              <a:t>Lincent</a:t>
            </a:r>
            <a:r>
              <a:rPr lang="fr-BE" sz="1800" b="0" dirty="0" smtClean="0"/>
              <a:t> et Maret, en bordure de la </a:t>
            </a:r>
            <a:r>
              <a:rPr lang="fr-BE" sz="1800" b="0" dirty="0" err="1" smtClean="0"/>
              <a:t>Bacquelaine</a:t>
            </a:r>
            <a:endParaRPr lang="fr-BE" sz="1800" b="0" dirty="0" smtClean="0"/>
          </a:p>
          <a:p>
            <a:pPr lvl="0"/>
            <a:r>
              <a:rPr lang="fr-BE" sz="1800" b="0" dirty="0" smtClean="0"/>
              <a:t>Terrains communaux + acquisition via </a:t>
            </a:r>
            <a:r>
              <a:rPr lang="fr-BE" sz="1800" b="0" dirty="0" err="1" smtClean="0"/>
              <a:t>PwDR</a:t>
            </a:r>
            <a:r>
              <a:rPr lang="fr-BE" sz="1800" b="0" dirty="0" smtClean="0"/>
              <a:t> (2019) – confiés à </a:t>
            </a:r>
            <a:r>
              <a:rPr lang="fr-BE" sz="1800" b="0" dirty="0" err="1" smtClean="0"/>
              <a:t>Natagora</a:t>
            </a:r>
            <a:r>
              <a:rPr lang="fr-BE" sz="1800" b="0" dirty="0" smtClean="0"/>
              <a:t> par bail emphytéotique</a:t>
            </a:r>
          </a:p>
          <a:p>
            <a:pPr lvl="0"/>
            <a:r>
              <a:rPr lang="fr-BE" sz="1800" b="0" dirty="0" smtClean="0"/>
              <a:t>6,75 ha de </a:t>
            </a:r>
            <a:r>
              <a:rPr lang="fr-BE" sz="1800" b="0" dirty="0" err="1" smtClean="0"/>
              <a:t>mégaphorbiaies</a:t>
            </a:r>
            <a:r>
              <a:rPr lang="fr-BE" sz="1800" b="0" dirty="0" smtClean="0"/>
              <a:t>, aulnaies alluviales, roselières, mares, pelouses sèches pâturées, bois sur tuffeau calcaire…</a:t>
            </a:r>
            <a:endParaRPr lang="fr-BE" sz="1800" b="0" dirty="0" smtClean="0"/>
          </a:p>
          <a:p>
            <a:pPr lvl="0"/>
            <a:endParaRPr lang="fr-BE" dirty="0" smtClean="0"/>
          </a:p>
          <a:p>
            <a:pPr lvl="0"/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D3CD70-7867-4FD4-AEB0-6250FF82968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Assemblée </a:t>
            </a:r>
            <a:r>
              <a:rPr lang="en-US" dirty="0" err="1"/>
              <a:t>annuelle</a:t>
            </a:r>
            <a:r>
              <a:rPr lang="en-US" dirty="0"/>
              <a:t> 2019</a:t>
            </a:r>
            <a:endParaRPr lang="fr-BE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5EF880A-388F-484A-B9BF-497094FEAACB}" type="datetime1">
              <a:rPr lang="fr-BE" smtClean="0"/>
              <a:pPr/>
              <a:t>14/03/2022</a:t>
            </a:fld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56000"/>
            <a:ext cx="5395041" cy="3302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t="5688" b="13854"/>
          <a:stretch/>
        </p:blipFill>
        <p:spPr>
          <a:xfrm>
            <a:off x="5395039" y="4586140"/>
            <a:ext cx="3748960" cy="227186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/>
          <a:srcRect t="9704" b="14151"/>
          <a:stretch/>
        </p:blipFill>
        <p:spPr>
          <a:xfrm>
            <a:off x="5361285" y="2413263"/>
            <a:ext cx="3782715" cy="217941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1285" y="1"/>
            <a:ext cx="3782715" cy="241361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924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l="18310" r="10317"/>
          <a:stretch/>
        </p:blipFill>
        <p:spPr>
          <a:xfrm>
            <a:off x="2561811" y="3205113"/>
            <a:ext cx="3009535" cy="3637308"/>
          </a:xfrm>
          <a:prstGeom prst="rect">
            <a:avLst/>
          </a:prstGeom>
        </p:spPr>
      </p:pic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287548" y="-309035"/>
            <a:ext cx="8392160" cy="1316039"/>
          </a:xfrm>
        </p:spPr>
        <p:txBody>
          <a:bodyPr/>
          <a:lstStyle/>
          <a:p>
            <a:r>
              <a:rPr lang="fr-BE" sz="3600" dirty="0" smtClean="0"/>
              <a:t>Le Marais Saint-Jean </a:t>
            </a:r>
            <a:br>
              <a:rPr lang="fr-BE" sz="3600" dirty="0" smtClean="0"/>
            </a:br>
            <a:r>
              <a:rPr lang="fr-BE" sz="3200" dirty="0" smtClean="0"/>
              <a:t>(Jodoigne)</a:t>
            </a:r>
            <a:endParaRPr lang="en-US" dirty="0"/>
          </a:p>
        </p:txBody>
      </p:sp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0" y="1007004"/>
            <a:ext cx="5470048" cy="4612323"/>
          </a:xfrm>
        </p:spPr>
        <p:txBody>
          <a:bodyPr>
            <a:normAutofit/>
          </a:bodyPr>
          <a:lstStyle/>
          <a:p>
            <a:pPr lvl="0"/>
            <a:r>
              <a:rPr lang="fr-BE" sz="1800" b="0" dirty="0" smtClean="0"/>
              <a:t>En amont de Jodoigne, le long du ruisseau Saint-Jean</a:t>
            </a:r>
          </a:p>
          <a:p>
            <a:pPr lvl="0"/>
            <a:r>
              <a:rPr lang="fr-BE" sz="1800" b="0" dirty="0" smtClean="0"/>
              <a:t>Bail de longue durée avec la Ville</a:t>
            </a:r>
            <a:endParaRPr lang="fr-BE" sz="1800" b="0" dirty="0" smtClean="0"/>
          </a:p>
          <a:p>
            <a:pPr lvl="0"/>
            <a:r>
              <a:rPr lang="fr-BE" sz="1800" b="0" dirty="0"/>
              <a:t>5</a:t>
            </a:r>
            <a:r>
              <a:rPr lang="fr-BE" sz="1800" b="0" dirty="0" smtClean="0"/>
              <a:t> hectares de </a:t>
            </a:r>
            <a:r>
              <a:rPr lang="fr-BE" sz="1800" b="0" dirty="0" err="1" smtClean="0"/>
              <a:t>mégaphorbiaies</a:t>
            </a:r>
            <a:r>
              <a:rPr lang="fr-BE" sz="1800" b="0" dirty="0" smtClean="0"/>
              <a:t>, </a:t>
            </a:r>
            <a:r>
              <a:rPr lang="fr-BE" sz="1800" b="0" dirty="0" err="1" smtClean="0"/>
              <a:t>magnocariçaies</a:t>
            </a:r>
            <a:r>
              <a:rPr lang="fr-BE" sz="1800" b="0" dirty="0" smtClean="0"/>
              <a:t>, bois alluviaux et marécageux, ruisseaux de source…</a:t>
            </a:r>
            <a:endParaRPr lang="fr-BE" sz="1800" b="0" dirty="0" smtClean="0"/>
          </a:p>
          <a:p>
            <a:pPr lvl="0"/>
            <a:endParaRPr lang="fr-BE" dirty="0" smtClean="0"/>
          </a:p>
          <a:p>
            <a:pPr lvl="0"/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D3CD70-7867-4FD4-AEB0-6250FF82968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5EF880A-388F-484A-B9BF-497094FEAACB}" type="datetime1">
              <a:rPr lang="fr-BE" smtClean="0"/>
              <a:pPr/>
              <a:t>14/03/2022</a:t>
            </a:fld>
            <a:endParaRPr lang="fr-BE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0048" y="0"/>
            <a:ext cx="3673949" cy="222938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0049" y="2168907"/>
            <a:ext cx="3673949" cy="267859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8121" y="4856925"/>
            <a:ext cx="3676450" cy="198549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205113"/>
            <a:ext cx="2542382" cy="363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2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287548" y="-200606"/>
            <a:ext cx="8392160" cy="1316039"/>
          </a:xfrm>
        </p:spPr>
        <p:txBody>
          <a:bodyPr>
            <a:normAutofit/>
          </a:bodyPr>
          <a:lstStyle/>
          <a:p>
            <a:r>
              <a:rPr lang="fr-BE" sz="3600" dirty="0" smtClean="0"/>
              <a:t>Le Refuge Naturel de la </a:t>
            </a:r>
            <a:br>
              <a:rPr lang="fr-BE" sz="3600" dirty="0" smtClean="0"/>
            </a:br>
            <a:r>
              <a:rPr lang="fr-BE" sz="3600" dirty="0" smtClean="0"/>
              <a:t>Petite </a:t>
            </a:r>
            <a:r>
              <a:rPr lang="fr-BE" sz="3600" dirty="0" err="1" smtClean="0"/>
              <a:t>Coyarde</a:t>
            </a:r>
            <a:r>
              <a:rPr lang="fr-BE" sz="3600" dirty="0" smtClean="0"/>
              <a:t> </a:t>
            </a:r>
            <a:r>
              <a:rPr lang="fr-BE" sz="3100" dirty="0" smtClean="0"/>
              <a:t>(</a:t>
            </a:r>
            <a:r>
              <a:rPr lang="fr-BE" sz="3100" dirty="0" err="1" smtClean="0"/>
              <a:t>Ramillies</a:t>
            </a:r>
            <a:r>
              <a:rPr lang="fr-BE" sz="3100" dirty="0" smtClean="0"/>
              <a:t>)</a:t>
            </a:r>
            <a:endParaRPr lang="en-US" dirty="0"/>
          </a:p>
        </p:txBody>
      </p:sp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5543" y="1084203"/>
            <a:ext cx="5450620" cy="4612323"/>
          </a:xfrm>
        </p:spPr>
        <p:txBody>
          <a:bodyPr>
            <a:normAutofit/>
          </a:bodyPr>
          <a:lstStyle/>
          <a:p>
            <a:pPr lvl="0"/>
            <a:r>
              <a:rPr lang="fr-BE" sz="1800" b="0" dirty="0" smtClean="0"/>
              <a:t>En bordure de la Grande </a:t>
            </a:r>
            <a:r>
              <a:rPr lang="fr-BE" sz="1800" b="0" dirty="0" err="1" smtClean="0"/>
              <a:t>Gette</a:t>
            </a:r>
            <a:r>
              <a:rPr lang="fr-BE" sz="1800" b="0" dirty="0" smtClean="0"/>
              <a:t> à Mont-Saint-André</a:t>
            </a:r>
          </a:p>
          <a:p>
            <a:pPr lvl="0"/>
            <a:r>
              <a:rPr lang="fr-BE" sz="1800" b="0" dirty="0" smtClean="0"/>
              <a:t>Convention de mise à disposition avec la Commune (2020)</a:t>
            </a:r>
            <a:endParaRPr lang="fr-BE" sz="1800" b="0" dirty="0" smtClean="0"/>
          </a:p>
          <a:p>
            <a:pPr lvl="0"/>
            <a:r>
              <a:rPr lang="fr-BE" sz="1800" b="0" dirty="0" smtClean="0"/>
              <a:t>1 hectare de friches, bois alluviaux et </a:t>
            </a:r>
            <a:r>
              <a:rPr lang="fr-BE" sz="1800" b="0" dirty="0" err="1" smtClean="0"/>
              <a:t>mégaphorbiaies</a:t>
            </a:r>
            <a:endParaRPr lang="fr-BE" sz="1800" b="0" dirty="0" smtClean="0"/>
          </a:p>
          <a:p>
            <a:pPr lvl="0"/>
            <a:r>
              <a:rPr lang="fr-BE" sz="1800" b="0" dirty="0" smtClean="0"/>
              <a:t>Création d’un parcours didactique, d’une mare naturelle, d’une haie champêtre, d’un verger…</a:t>
            </a:r>
            <a:endParaRPr lang="fr-BE" sz="1800" b="0" dirty="0" smtClean="0"/>
          </a:p>
          <a:p>
            <a:pPr lvl="0"/>
            <a:endParaRPr lang="fr-BE" dirty="0" smtClean="0"/>
          </a:p>
          <a:p>
            <a:pPr lvl="0"/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D3CD70-7867-4FD4-AEB0-6250FF82968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Assemblée </a:t>
            </a:r>
            <a:r>
              <a:rPr lang="en-US" dirty="0" err="1"/>
              <a:t>annuelle</a:t>
            </a:r>
            <a:r>
              <a:rPr lang="en-US" dirty="0"/>
              <a:t> 2019</a:t>
            </a:r>
            <a:endParaRPr lang="fr-BE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5EF880A-388F-484A-B9BF-497094FEAACB}" type="datetime1">
              <a:rPr lang="fr-BE" smtClean="0"/>
              <a:pPr/>
              <a:t>14/03/2022</a:t>
            </a:fld>
            <a:endParaRPr lang="fr-BE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896" y="0"/>
            <a:ext cx="3721104" cy="20644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896" y="2050307"/>
            <a:ext cx="3721104" cy="239100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/>
          <a:srcRect t="1318"/>
          <a:stretch/>
        </p:blipFill>
        <p:spPr>
          <a:xfrm>
            <a:off x="362962" y="3643946"/>
            <a:ext cx="4275025" cy="313678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2896" y="4277489"/>
            <a:ext cx="3721104" cy="258051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179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65759" y="-658020"/>
            <a:ext cx="8392160" cy="1316039"/>
          </a:xfrm>
        </p:spPr>
        <p:txBody>
          <a:bodyPr/>
          <a:lstStyle/>
          <a:p>
            <a:r>
              <a:rPr lang="fr-BE" sz="3600" dirty="0" err="1" smtClean="0"/>
              <a:t>Sclimpré</a:t>
            </a:r>
            <a:r>
              <a:rPr lang="fr-BE" sz="3600" dirty="0" smtClean="0"/>
              <a:t> </a:t>
            </a:r>
            <a:r>
              <a:rPr lang="fr-BE" sz="3200" dirty="0" smtClean="0"/>
              <a:t>(Beauvechain)</a:t>
            </a:r>
            <a:endParaRPr lang="en-US" dirty="0"/>
          </a:p>
        </p:txBody>
      </p:sp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365759" y="816494"/>
            <a:ext cx="5282972" cy="4612323"/>
          </a:xfrm>
        </p:spPr>
        <p:txBody>
          <a:bodyPr>
            <a:normAutofit/>
          </a:bodyPr>
          <a:lstStyle/>
          <a:p>
            <a:pPr lvl="0"/>
            <a:r>
              <a:rPr lang="fr-BE" sz="1800" b="0" dirty="0" smtClean="0"/>
              <a:t>Vallée du </a:t>
            </a:r>
            <a:r>
              <a:rPr lang="fr-BE" sz="1800" b="0" dirty="0" err="1" smtClean="0"/>
              <a:t>Schoorbroek</a:t>
            </a:r>
            <a:r>
              <a:rPr lang="fr-BE" sz="1800" b="0" dirty="0" smtClean="0"/>
              <a:t> à l’Ecluse </a:t>
            </a:r>
            <a:endParaRPr lang="fr-BE" sz="1800" b="0" dirty="0" smtClean="0"/>
          </a:p>
          <a:p>
            <a:pPr lvl="0"/>
            <a:r>
              <a:rPr lang="fr-BE" sz="1800" b="0" dirty="0" smtClean="0"/>
              <a:t>Acquisition sur fonds propres (2018 et 2021)</a:t>
            </a:r>
            <a:endParaRPr lang="fr-BE" sz="1800" b="0" dirty="0" smtClean="0"/>
          </a:p>
          <a:p>
            <a:pPr lvl="0"/>
            <a:r>
              <a:rPr lang="fr-BE" sz="1800" b="0" dirty="0"/>
              <a:t>2</a:t>
            </a:r>
            <a:r>
              <a:rPr lang="fr-BE" sz="1800" b="0" dirty="0" smtClean="0"/>
              <a:t>,3 </a:t>
            </a:r>
            <a:r>
              <a:rPr lang="fr-BE" sz="1800" b="0" dirty="0" smtClean="0"/>
              <a:t>hectares de bois marécageux, ruisseaux de sources, </a:t>
            </a:r>
            <a:r>
              <a:rPr lang="fr-BE" sz="1800" b="0" dirty="0" err="1" smtClean="0"/>
              <a:t>magnocariçaies</a:t>
            </a:r>
            <a:r>
              <a:rPr lang="fr-BE" sz="1800" b="0" dirty="0" smtClean="0"/>
              <a:t>, roselières</a:t>
            </a:r>
            <a:r>
              <a:rPr lang="fr-BE" sz="1800" b="0" dirty="0" smtClean="0"/>
              <a:t>, étang…</a:t>
            </a:r>
            <a:endParaRPr lang="fr-BE" sz="1800" b="0" dirty="0" smtClean="0"/>
          </a:p>
          <a:p>
            <a:pPr lvl="0"/>
            <a:endParaRPr lang="fr-BE" sz="1800" dirty="0" smtClean="0"/>
          </a:p>
          <a:p>
            <a:pPr lvl="0"/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D3CD70-7867-4FD4-AEB0-6250FF82968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Assemblée </a:t>
            </a:r>
            <a:r>
              <a:rPr lang="en-US" dirty="0" err="1"/>
              <a:t>annuelle</a:t>
            </a:r>
            <a:r>
              <a:rPr lang="en-US" dirty="0"/>
              <a:t> 2019</a:t>
            </a:r>
            <a:endParaRPr lang="fr-BE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5EF880A-388F-484A-B9BF-497094FEAACB}" type="datetime1">
              <a:rPr lang="fr-BE" smtClean="0"/>
              <a:pPr/>
              <a:t>13/03/2022</a:t>
            </a:fld>
            <a:endParaRPr lang="fr-BE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3018"/>
            <a:ext cx="5829177" cy="4124982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177" y="1876449"/>
            <a:ext cx="3314823" cy="24924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177" y="4375350"/>
            <a:ext cx="3314823" cy="2482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08"/>
          <a:stretch/>
        </p:blipFill>
        <p:spPr bwMode="auto">
          <a:xfrm>
            <a:off x="5830076" y="7687"/>
            <a:ext cx="3307170" cy="207049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38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630" y="1753595"/>
            <a:ext cx="3827369" cy="201712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666" y="3787881"/>
            <a:ext cx="4127333" cy="307011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1" y="-658020"/>
            <a:ext cx="8392160" cy="1316039"/>
          </a:xfrm>
        </p:spPr>
        <p:txBody>
          <a:bodyPr/>
          <a:lstStyle/>
          <a:p>
            <a:r>
              <a:rPr lang="fr-BE" sz="3600" dirty="0" smtClean="0"/>
              <a:t>Marais de Chapelle </a:t>
            </a:r>
            <a:r>
              <a:rPr lang="fr-BE" sz="3200" dirty="0" smtClean="0"/>
              <a:t>(</a:t>
            </a:r>
            <a:r>
              <a:rPr lang="fr-BE" sz="3200" dirty="0" err="1" smtClean="0"/>
              <a:t>Lasne</a:t>
            </a:r>
            <a:r>
              <a:rPr lang="fr-BE" sz="3200" dirty="0" smtClean="0"/>
              <a:t>)</a:t>
            </a:r>
            <a:endParaRPr lang="en-US" sz="3200" dirty="0"/>
          </a:p>
        </p:txBody>
      </p:sp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365759" y="862677"/>
            <a:ext cx="5024445" cy="4612323"/>
          </a:xfrm>
        </p:spPr>
        <p:txBody>
          <a:bodyPr>
            <a:normAutofit/>
          </a:bodyPr>
          <a:lstStyle/>
          <a:p>
            <a:pPr lvl="0"/>
            <a:r>
              <a:rPr lang="fr-BE" sz="1800" b="0" dirty="0" smtClean="0"/>
              <a:t>Entre </a:t>
            </a:r>
            <a:r>
              <a:rPr lang="fr-BE" sz="1800" b="0" dirty="0" err="1" smtClean="0"/>
              <a:t>Lasne</a:t>
            </a:r>
            <a:r>
              <a:rPr lang="fr-BE" sz="1800" b="0" dirty="0" smtClean="0"/>
              <a:t> et </a:t>
            </a:r>
            <a:r>
              <a:rPr lang="fr-BE" sz="1800" b="0" dirty="0" err="1" smtClean="0"/>
              <a:t>Renipont</a:t>
            </a:r>
            <a:r>
              <a:rPr lang="fr-BE" sz="1800" b="0" dirty="0" smtClean="0"/>
              <a:t>, au confluent de la </a:t>
            </a:r>
            <a:r>
              <a:rPr lang="fr-BE" sz="1800" b="0" dirty="0" err="1" smtClean="0"/>
              <a:t>Lasne</a:t>
            </a:r>
            <a:r>
              <a:rPr lang="fr-BE" sz="1800" b="0" dirty="0" smtClean="0"/>
              <a:t> et du </a:t>
            </a:r>
            <a:r>
              <a:rPr lang="fr-BE" sz="1800" b="0" dirty="0" err="1" smtClean="0"/>
              <a:t>Smohain</a:t>
            </a:r>
            <a:endParaRPr lang="fr-BE" sz="1800" b="0" dirty="0" smtClean="0"/>
          </a:p>
          <a:p>
            <a:pPr lvl="0"/>
            <a:r>
              <a:rPr lang="fr-BE" sz="1800" b="0" dirty="0" smtClean="0"/>
              <a:t>Acquisition sur fonds propres (2021)</a:t>
            </a:r>
            <a:endParaRPr lang="fr-BE" sz="1800" b="0" dirty="0" smtClean="0"/>
          </a:p>
          <a:p>
            <a:pPr lvl="0"/>
            <a:r>
              <a:rPr lang="fr-BE" sz="1800" b="0" dirty="0"/>
              <a:t>6</a:t>
            </a:r>
            <a:r>
              <a:rPr lang="fr-BE" sz="1800" b="0" dirty="0" smtClean="0"/>
              <a:t> hectares de marais, plans d’eau, bois marécageux occupés par le castor</a:t>
            </a:r>
            <a:endParaRPr lang="fr-BE" sz="1800" b="0" dirty="0" smtClean="0"/>
          </a:p>
          <a:p>
            <a:pPr lvl="0"/>
            <a:endParaRPr lang="fr-BE" sz="1600" dirty="0" smtClean="0"/>
          </a:p>
          <a:p>
            <a:pPr lvl="0"/>
            <a:endParaRPr lang="fr-BE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D3CD70-7867-4FD4-AEB0-6250FF82968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Assemblée </a:t>
            </a:r>
            <a:r>
              <a:rPr lang="en-US" dirty="0" err="1"/>
              <a:t>annuelle</a:t>
            </a:r>
            <a:r>
              <a:rPr lang="en-US" dirty="0"/>
              <a:t> 2019</a:t>
            </a:r>
            <a:endParaRPr lang="fr-BE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5EF880A-388F-484A-B9BF-497094FEAACB}" type="datetime1">
              <a:rPr lang="fr-BE" smtClean="0"/>
              <a:pPr/>
              <a:t>13/03/2022</a:t>
            </a:fld>
            <a:endParaRPr lang="fr-BE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82565"/>
            <a:ext cx="5341306" cy="377543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312" y="0"/>
            <a:ext cx="3811688" cy="173643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141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190269" y="-633942"/>
            <a:ext cx="8392160" cy="1316039"/>
          </a:xfrm>
        </p:spPr>
        <p:txBody>
          <a:bodyPr/>
          <a:lstStyle/>
          <a:p>
            <a:r>
              <a:rPr lang="fr-BE" sz="3600" dirty="0" smtClean="0"/>
              <a:t>Les Sept Fontaines </a:t>
            </a:r>
            <a:r>
              <a:rPr lang="fr-BE" sz="3200" dirty="0" smtClean="0"/>
              <a:t>(Hannut)</a:t>
            </a:r>
            <a:endParaRPr lang="en-US" dirty="0"/>
          </a:p>
        </p:txBody>
      </p:sp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5543" y="682097"/>
            <a:ext cx="5450620" cy="4612323"/>
          </a:xfrm>
        </p:spPr>
        <p:txBody>
          <a:bodyPr>
            <a:normAutofit/>
          </a:bodyPr>
          <a:lstStyle/>
          <a:p>
            <a:pPr lvl="0"/>
            <a:r>
              <a:rPr lang="fr-BE" sz="1800" b="0" dirty="0" smtClean="0"/>
              <a:t>Traversé par le Henri Fontaine à Grand-</a:t>
            </a:r>
            <a:r>
              <a:rPr lang="fr-BE" sz="1800" b="0" dirty="0" err="1" smtClean="0"/>
              <a:t>Hallet</a:t>
            </a:r>
            <a:endParaRPr lang="fr-BE" sz="1800" b="0" dirty="0" smtClean="0"/>
          </a:p>
          <a:p>
            <a:pPr lvl="0"/>
            <a:r>
              <a:rPr lang="fr-BE" sz="1800" b="0" dirty="0" smtClean="0"/>
              <a:t>Bail emphytéotique avec les propriétaires privés + projet d’extension sur terrains en cours d’acquisition par la Ville via </a:t>
            </a:r>
            <a:r>
              <a:rPr lang="fr-BE" sz="1800" b="0" dirty="0" err="1" smtClean="0"/>
              <a:t>PwDR</a:t>
            </a:r>
            <a:endParaRPr lang="fr-BE" sz="1800" b="0" dirty="0" smtClean="0"/>
          </a:p>
          <a:p>
            <a:pPr lvl="0"/>
            <a:r>
              <a:rPr lang="fr-BE" sz="1800" b="0" dirty="0"/>
              <a:t>5</a:t>
            </a:r>
            <a:r>
              <a:rPr lang="fr-BE" sz="1800" b="0" dirty="0" smtClean="0"/>
              <a:t> hectares de </a:t>
            </a:r>
            <a:r>
              <a:rPr lang="fr-BE" sz="1800" b="0" dirty="0" err="1" smtClean="0"/>
              <a:t>mégaphorbiaies</a:t>
            </a:r>
            <a:r>
              <a:rPr lang="fr-BE" sz="1800" b="0" dirty="0" smtClean="0"/>
              <a:t>, </a:t>
            </a:r>
            <a:r>
              <a:rPr lang="fr-BE" sz="1800" b="0" dirty="0" err="1" smtClean="0"/>
              <a:t>magnocariçaies</a:t>
            </a:r>
            <a:r>
              <a:rPr lang="fr-BE" sz="1800" b="0" dirty="0" smtClean="0"/>
              <a:t>, prairies humides, bois alluviaux, vieilles chênaies et prairies de fauche</a:t>
            </a:r>
            <a:endParaRPr lang="fr-BE" sz="1800" b="0" dirty="0" smtClean="0"/>
          </a:p>
          <a:p>
            <a:pPr lvl="0"/>
            <a:endParaRPr lang="fr-BE" dirty="0" smtClean="0"/>
          </a:p>
          <a:p>
            <a:pPr lvl="0"/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D3CD70-7867-4FD4-AEB0-6250FF829684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Assemblée </a:t>
            </a:r>
            <a:r>
              <a:rPr lang="en-US" dirty="0" err="1"/>
              <a:t>annuelle</a:t>
            </a:r>
            <a:r>
              <a:rPr lang="en-US" dirty="0"/>
              <a:t> 2019</a:t>
            </a:r>
            <a:endParaRPr lang="fr-BE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5EF880A-388F-484A-B9BF-497094FEAACB}" type="datetime1">
              <a:rPr lang="fr-BE" smtClean="0"/>
              <a:pPr/>
              <a:t>14/03/2022</a:t>
            </a:fld>
            <a:endParaRPr lang="fr-BE" dirty="0"/>
          </a:p>
        </p:txBody>
      </p:sp>
      <p:pic>
        <p:nvPicPr>
          <p:cNvPr id="12" name="Image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126" y="0"/>
            <a:ext cx="3472873" cy="250829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" y="2946400"/>
            <a:ext cx="5675514" cy="3911599"/>
          </a:xfrm>
          <a:prstGeom prst="rect">
            <a:avLst/>
          </a:prstGeom>
        </p:spPr>
      </p:pic>
      <p:pic>
        <p:nvPicPr>
          <p:cNvPr id="13" name="Image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126" y="2508295"/>
            <a:ext cx="3472874" cy="22022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" name="Image 1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125" y="4535054"/>
            <a:ext cx="3472873" cy="232294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186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287548" y="-299857"/>
            <a:ext cx="8392160" cy="1316039"/>
          </a:xfrm>
        </p:spPr>
        <p:txBody>
          <a:bodyPr/>
          <a:lstStyle/>
          <a:p>
            <a:r>
              <a:rPr lang="fr-BE" sz="3600" dirty="0" smtClean="0"/>
              <a:t>La Sablière de </a:t>
            </a:r>
            <a:r>
              <a:rPr lang="fr-BE" sz="3600" dirty="0" err="1" smtClean="0"/>
              <a:t>Nethen</a:t>
            </a:r>
            <a:r>
              <a:rPr lang="fr-BE" sz="3600" dirty="0" smtClean="0"/>
              <a:t/>
            </a:r>
            <a:br>
              <a:rPr lang="fr-BE" sz="3600" dirty="0" smtClean="0"/>
            </a:br>
            <a:r>
              <a:rPr lang="fr-BE" sz="3200" dirty="0" smtClean="0"/>
              <a:t>(Grez-Doiceau)</a:t>
            </a:r>
            <a:endParaRPr lang="en-US" dirty="0"/>
          </a:p>
        </p:txBody>
      </p:sp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23265" y="1016182"/>
            <a:ext cx="5873375" cy="4612323"/>
          </a:xfrm>
        </p:spPr>
        <p:txBody>
          <a:bodyPr>
            <a:normAutofit/>
          </a:bodyPr>
          <a:lstStyle/>
          <a:p>
            <a:pPr lvl="0"/>
            <a:r>
              <a:rPr lang="fr-BE" sz="1800" b="0" dirty="0" smtClean="0"/>
              <a:t>Sur le flanc Nord de la vallée de la </a:t>
            </a:r>
            <a:r>
              <a:rPr lang="fr-BE" sz="1800" b="0" dirty="0" err="1" smtClean="0"/>
              <a:t>Nethen</a:t>
            </a:r>
            <a:endParaRPr lang="fr-BE" sz="1800" b="0" dirty="0" smtClean="0"/>
          </a:p>
          <a:p>
            <a:pPr lvl="0"/>
            <a:r>
              <a:rPr lang="fr-BE" sz="1800" b="0" dirty="0" smtClean="0"/>
              <a:t>Bail de longue durée avec la Commune (2022)</a:t>
            </a:r>
            <a:endParaRPr lang="fr-BE" sz="1800" b="0" dirty="0" smtClean="0"/>
          </a:p>
          <a:p>
            <a:pPr lvl="0"/>
            <a:r>
              <a:rPr lang="fr-BE" sz="1800" b="0" dirty="0" smtClean="0"/>
              <a:t>2 hectares de milieux sableux (pelouses et landes). </a:t>
            </a:r>
          </a:p>
          <a:p>
            <a:pPr lvl="0"/>
            <a:r>
              <a:rPr lang="fr-BE" sz="1800" b="0" dirty="0" smtClean="0"/>
              <a:t>Projet </a:t>
            </a:r>
            <a:r>
              <a:rPr lang="fr-BE" sz="1800" b="0" dirty="0" smtClean="0"/>
              <a:t>ambitieux de restauration écologique (falaise à hirondelles, mare, enclos de pâturage…) via </a:t>
            </a:r>
            <a:r>
              <a:rPr lang="fr-BE" sz="1800" b="0" dirty="0" err="1" smtClean="0"/>
              <a:t>PwDR</a:t>
            </a:r>
            <a:r>
              <a:rPr lang="fr-BE" sz="1800" b="0" dirty="0" smtClean="0"/>
              <a:t> et LIFE BNIP.</a:t>
            </a:r>
            <a:endParaRPr lang="fr-BE" sz="1800" b="0" dirty="0" smtClean="0"/>
          </a:p>
          <a:p>
            <a:pPr lvl="0"/>
            <a:endParaRPr lang="fr-BE" dirty="0" smtClean="0"/>
          </a:p>
          <a:p>
            <a:pPr lvl="0"/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D3CD70-7867-4FD4-AEB0-6250FF82968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Assemblée </a:t>
            </a:r>
            <a:r>
              <a:rPr lang="en-US" dirty="0" err="1"/>
              <a:t>annuelle</a:t>
            </a:r>
            <a:r>
              <a:rPr lang="en-US" dirty="0"/>
              <a:t> 2019</a:t>
            </a:r>
            <a:endParaRPr lang="fr-BE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5EF880A-388F-484A-B9BF-497094FEAACB}" type="datetime1">
              <a:rPr lang="fr-BE" smtClean="0"/>
              <a:pPr/>
              <a:t>14/03/2022</a:t>
            </a:fld>
            <a:endParaRPr lang="fr-BE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35" y="0"/>
            <a:ext cx="3241965" cy="24314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1" b="39099"/>
          <a:stretch/>
        </p:blipFill>
        <p:spPr>
          <a:xfrm>
            <a:off x="5911271" y="2431474"/>
            <a:ext cx="3227547" cy="249381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2"/>
          <a:stretch/>
        </p:blipFill>
        <p:spPr>
          <a:xfrm>
            <a:off x="5911271" y="4641273"/>
            <a:ext cx="3232941" cy="220011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1054"/>
            <a:ext cx="2722268" cy="384694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505" y="3010128"/>
            <a:ext cx="2710511" cy="383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8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fr-BE" altLang="fr-FR" sz="3200" dirty="0" smtClean="0"/>
              <a:t>Projets en cours de concrétisation</a:t>
            </a:r>
            <a:endParaRPr lang="en-GB" altLang="fr-FR" sz="3200" dirty="0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67459" y="1361354"/>
            <a:ext cx="7772400" cy="484548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BE" altLang="fr-FR" dirty="0" smtClean="0"/>
              <a:t>Marais de l’</a:t>
            </a:r>
            <a:r>
              <a:rPr lang="fr-BE" altLang="fr-FR" dirty="0" err="1" smtClean="0"/>
              <a:t>Orbais</a:t>
            </a:r>
            <a:r>
              <a:rPr lang="fr-BE" altLang="fr-FR" dirty="0" smtClean="0"/>
              <a:t> et du </a:t>
            </a:r>
            <a:r>
              <a:rPr lang="fr-BE" altLang="fr-FR" dirty="0" err="1" smtClean="0"/>
              <a:t>Brombais</a:t>
            </a:r>
            <a:r>
              <a:rPr lang="fr-BE" altLang="fr-FR" dirty="0" smtClean="0"/>
              <a:t> (</a:t>
            </a:r>
            <a:r>
              <a:rPr lang="fr-BE" altLang="fr-FR" dirty="0" err="1" smtClean="0"/>
              <a:t>Incourt</a:t>
            </a:r>
            <a:r>
              <a:rPr lang="fr-BE" altLang="fr-FR" dirty="0" smtClean="0"/>
              <a:t>)</a:t>
            </a:r>
          </a:p>
          <a:p>
            <a:pPr eaLnBrk="1" hangingPunct="1">
              <a:defRPr/>
            </a:pPr>
            <a:r>
              <a:rPr lang="fr-BE" altLang="fr-FR" dirty="0" smtClean="0"/>
              <a:t>Les Sept Fontaines (Hannut)</a:t>
            </a:r>
          </a:p>
          <a:p>
            <a:pPr eaLnBrk="1" hangingPunct="1">
              <a:defRPr/>
            </a:pPr>
            <a:r>
              <a:rPr lang="fr-BE" altLang="fr-FR" dirty="0" smtClean="0"/>
              <a:t>Sablière du Corbeau (</a:t>
            </a:r>
            <a:r>
              <a:rPr lang="fr-BE" altLang="fr-FR" dirty="0" err="1" smtClean="0"/>
              <a:t>Ottignies</a:t>
            </a:r>
            <a:r>
              <a:rPr lang="fr-BE" altLang="fr-FR" dirty="0" smtClean="0"/>
              <a:t>-LLN)</a:t>
            </a:r>
            <a:endParaRPr lang="fr-BE" altLang="fr-FR" dirty="0" smtClean="0"/>
          </a:p>
          <a:p>
            <a:pPr eaLnBrk="1" hangingPunct="1">
              <a:defRPr/>
            </a:pPr>
            <a:r>
              <a:rPr lang="fr-BE" altLang="fr-FR" dirty="0" smtClean="0"/>
              <a:t>Prairie du </a:t>
            </a:r>
            <a:r>
              <a:rPr lang="fr-BE" altLang="fr-FR" dirty="0" err="1" smtClean="0"/>
              <a:t>Carpu</a:t>
            </a:r>
            <a:r>
              <a:rPr lang="fr-BE" altLang="fr-FR" dirty="0" smtClean="0"/>
              <a:t> (Rixensart) (</a:t>
            </a:r>
            <a:r>
              <a:rPr lang="fr-BE" altLang="fr-FR" i="1" dirty="0" smtClean="0"/>
              <a:t>extension</a:t>
            </a:r>
            <a:r>
              <a:rPr lang="fr-BE" altLang="fr-FR" dirty="0" smtClean="0"/>
              <a:t>)</a:t>
            </a:r>
            <a:endParaRPr lang="fr-BE" altLang="fr-FR" dirty="0" smtClean="0"/>
          </a:p>
          <a:p>
            <a:pPr eaLnBrk="1" hangingPunct="1">
              <a:defRPr/>
            </a:pPr>
            <a:endParaRPr lang="fr-BE" altLang="fr-FR" dirty="0"/>
          </a:p>
          <a:p>
            <a:pPr lvl="1">
              <a:lnSpc>
                <a:spcPct val="90000"/>
              </a:lnSpc>
              <a:defRPr/>
            </a:pPr>
            <a:endParaRPr lang="fr-BE" altLang="fr-FR" sz="2000" dirty="0" smtClean="0"/>
          </a:p>
          <a:p>
            <a:pPr lvl="1">
              <a:lnSpc>
                <a:spcPct val="90000"/>
              </a:lnSpc>
              <a:defRPr/>
            </a:pPr>
            <a:endParaRPr lang="fr-BE" altLang="fr-FR" sz="2000" dirty="0"/>
          </a:p>
          <a:p>
            <a:pPr eaLnBrk="1" hangingPunct="1">
              <a:defRPr/>
            </a:pPr>
            <a:endParaRPr lang="fr-BE" altLang="fr-FR" sz="2400" dirty="0" smtClean="0"/>
          </a:p>
          <a:p>
            <a:pPr eaLnBrk="1" hangingPunct="1">
              <a:defRPr/>
            </a:pPr>
            <a:endParaRPr lang="en-GB" altLang="fr-FR" sz="2800" dirty="0" smtClean="0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711373" y="6376988"/>
            <a:ext cx="884208" cy="365125"/>
          </a:xfrm>
        </p:spPr>
        <p:txBody>
          <a:bodyPr/>
          <a:lstStyle/>
          <a:p>
            <a:r>
              <a:rPr lang="fr-BE" dirty="0" smtClean="0"/>
              <a:t>15/03/2022</a:t>
            </a:r>
            <a:endParaRPr lang="fr-BE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1597963" y="6376988"/>
            <a:ext cx="5762090" cy="365125"/>
          </a:xfrm>
        </p:spPr>
        <p:txBody>
          <a:bodyPr/>
          <a:lstStyle/>
          <a:p>
            <a:r>
              <a:rPr lang="fr-BE" dirty="0"/>
              <a:t>Assemblée Générale du Contrat de Rivière Dyle-</a:t>
            </a:r>
            <a:r>
              <a:rPr lang="fr-BE" dirty="0" err="1"/>
              <a:t>Gette</a:t>
            </a:r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529" y="3784095"/>
            <a:ext cx="4860941" cy="25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502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Merci pour </a:t>
            </a:r>
            <a:r>
              <a:rPr lang="en-US" dirty="0" err="1" smtClean="0"/>
              <a:t>votre</a:t>
            </a:r>
            <a:r>
              <a:rPr lang="en-US" dirty="0" smtClean="0"/>
              <a:t> attention !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Contact</a:t>
            </a:r>
          </a:p>
          <a:p>
            <a:pPr lvl="1"/>
            <a:r>
              <a:rPr lang="en-US" dirty="0" smtClean="0"/>
              <a:t>Julien </a:t>
            </a:r>
            <a:r>
              <a:rPr lang="en-US" dirty="0" err="1" smtClean="0"/>
              <a:t>Taymans</a:t>
            </a:r>
            <a:r>
              <a:rPr lang="en-US" dirty="0" smtClean="0"/>
              <a:t> l </a:t>
            </a:r>
            <a:r>
              <a:rPr lang="en-US" dirty="0" err="1" smtClean="0"/>
              <a:t>Natagora</a:t>
            </a:r>
            <a:r>
              <a:rPr lang="en-US" dirty="0" smtClean="0"/>
              <a:t> Brabant </a:t>
            </a:r>
            <a:r>
              <a:rPr lang="en-US" dirty="0" err="1" smtClean="0"/>
              <a:t>wallon</a:t>
            </a:r>
            <a:endParaRPr lang="en-US" dirty="0" smtClean="0"/>
          </a:p>
          <a:p>
            <a:pPr lvl="1"/>
            <a:r>
              <a:rPr lang="en-US" dirty="0" smtClean="0"/>
              <a:t>Julien.taymans@natagora.be</a:t>
            </a:r>
          </a:p>
          <a:p>
            <a:pPr lvl="1"/>
            <a:endParaRPr lang="fr-BE" dirty="0" smtClean="0"/>
          </a:p>
          <a:p>
            <a:r>
              <a:rPr lang="fr-BE" dirty="0" smtClean="0"/>
              <a:t>Site Web : www.natagora.be/brabantwallon 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F3E3E6-FDCC-884A-9225-D1DC4ED980F3}" type="slidenum">
              <a:rPr lang="fr-BE" smtClean="0"/>
              <a:pPr/>
              <a:t>19</a:t>
            </a:fld>
            <a:endParaRPr lang="fr-BE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1597963" y="6376988"/>
            <a:ext cx="5762090" cy="365125"/>
          </a:xfrm>
        </p:spPr>
        <p:txBody>
          <a:bodyPr/>
          <a:lstStyle/>
          <a:p>
            <a:r>
              <a:rPr lang="fr-BE" dirty="0"/>
              <a:t>Assemblée Générale du Contrat de Rivière Dyle-</a:t>
            </a:r>
            <a:r>
              <a:rPr lang="fr-BE" dirty="0" err="1"/>
              <a:t>Gette</a:t>
            </a:r>
            <a:endParaRPr lang="fr-BE" dirty="0"/>
          </a:p>
        </p:txBody>
      </p:sp>
      <p:sp>
        <p:nvSpPr>
          <p:cNvPr id="14" name="Date Placeholder 1"/>
          <p:cNvSpPr>
            <a:spLocks noGrp="1"/>
          </p:cNvSpPr>
          <p:nvPr>
            <p:ph type="dt" sz="half" idx="2"/>
          </p:nvPr>
        </p:nvSpPr>
        <p:spPr>
          <a:xfrm>
            <a:off x="711373" y="6376988"/>
            <a:ext cx="884208" cy="365125"/>
          </a:xfrm>
        </p:spPr>
        <p:txBody>
          <a:bodyPr/>
          <a:lstStyle/>
          <a:p>
            <a:r>
              <a:rPr lang="fr-BE" dirty="0" smtClean="0"/>
              <a:t>15/03/2022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1247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hape 146"/>
          <p:cNvSpPr>
            <a:spLocks noGrp="1"/>
          </p:cNvSpPr>
          <p:nvPr>
            <p:ph type="title"/>
          </p:nvPr>
        </p:nvSpPr>
        <p:spPr>
          <a:xfrm>
            <a:off x="457200" y="73025"/>
            <a:ext cx="8229600" cy="1065213"/>
          </a:xfrm>
        </p:spPr>
        <p:txBody>
          <a:bodyPr/>
          <a:lstStyle/>
          <a:p>
            <a:r>
              <a:rPr lang="fr-FR" altLang="fr-FR" dirty="0" smtClean="0">
                <a:latin typeface="Smudger" pitchFamily="2" charset="0"/>
              </a:rPr>
              <a:t>Qui est </a:t>
            </a:r>
            <a:r>
              <a:rPr lang="fr-FR" altLang="fr-FR" dirty="0" err="1" smtClean="0">
                <a:latin typeface="Smudger" pitchFamily="2" charset="0"/>
              </a:rPr>
              <a:t>Natagora</a:t>
            </a:r>
            <a:r>
              <a:rPr lang="fr-FR" altLang="fr-FR" dirty="0" smtClean="0">
                <a:latin typeface="Smudger" pitchFamily="2" charset="0"/>
              </a:rPr>
              <a:t> ?</a:t>
            </a:r>
          </a:p>
        </p:txBody>
      </p:sp>
      <p:sp>
        <p:nvSpPr>
          <p:cNvPr id="147" name="Shape 147"/>
          <p:cNvSpPr>
            <a:spLocks noGrp="1"/>
          </p:cNvSpPr>
          <p:nvPr>
            <p:ph type="body" idx="1"/>
          </p:nvPr>
        </p:nvSpPr>
        <p:spPr>
          <a:xfrm>
            <a:off x="457199" y="1470025"/>
            <a:ext cx="5680577" cy="510626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>
                <a:solidFill>
                  <a:srgbClr val="5F693D"/>
                </a:solidFill>
              </a:defRPr>
            </a:pPr>
            <a:r>
              <a:rPr b="0" dirty="0">
                <a:solidFill>
                  <a:srgbClr val="B3C32F"/>
                </a:solidFill>
                <a:ea typeface="+mj-ea"/>
                <a:cs typeface="+mj-cs"/>
                <a:sym typeface="TradeGothic Bold"/>
              </a:rPr>
              <a:t>La </a:t>
            </a:r>
            <a:r>
              <a:rPr b="0" dirty="0" smtClean="0">
                <a:solidFill>
                  <a:srgbClr val="B3C32F"/>
                </a:solidFill>
                <a:ea typeface="+mj-ea"/>
                <a:cs typeface="+mj-cs"/>
                <a:sym typeface="TradeGothic Bold"/>
              </a:rPr>
              <a:t>p</a:t>
            </a:r>
            <a:r>
              <a:rPr lang="fr-BE" b="0" dirty="0" err="1" smtClean="0">
                <a:solidFill>
                  <a:srgbClr val="B3C32F"/>
                </a:solidFill>
                <a:ea typeface="+mj-ea"/>
                <a:cs typeface="+mj-cs"/>
                <a:sym typeface="TradeGothic Bold"/>
              </a:rPr>
              <a:t>rincipale</a:t>
            </a:r>
            <a:r>
              <a:rPr lang="fr-BE" b="0" dirty="0" smtClean="0">
                <a:solidFill>
                  <a:srgbClr val="B3C32F"/>
                </a:solidFill>
                <a:ea typeface="+mj-ea"/>
                <a:cs typeface="+mj-cs"/>
                <a:sym typeface="TradeGothic Bold"/>
              </a:rPr>
              <a:t> </a:t>
            </a:r>
            <a:r>
              <a:rPr b="0" dirty="0" smtClean="0">
                <a:solidFill>
                  <a:srgbClr val="B3C32F"/>
                </a:solidFill>
                <a:ea typeface="+mj-ea"/>
                <a:cs typeface="+mj-cs"/>
                <a:sym typeface="TradeGothic Bold"/>
              </a:rPr>
              <a:t>association </a:t>
            </a:r>
            <a:r>
              <a:rPr b="0" dirty="0">
                <a:solidFill>
                  <a:srgbClr val="B3C32F"/>
                </a:solidFill>
                <a:ea typeface="+mj-ea"/>
                <a:cs typeface="+mj-cs"/>
                <a:sym typeface="TradeGothic Bold"/>
              </a:rPr>
              <a:t>de protection de la Nature</a:t>
            </a:r>
            <a:r>
              <a:rPr b="0" dirty="0">
                <a:solidFill>
                  <a:srgbClr val="B3C32F"/>
                </a:solidFill>
                <a:ea typeface="+mj-ea"/>
                <a:cs typeface="+mj-cs"/>
              </a:rPr>
              <a:t> </a:t>
            </a:r>
            <a:r>
              <a:rPr b="0" dirty="0" err="1">
                <a:solidFill>
                  <a:srgbClr val="B3C32F"/>
                </a:solidFill>
                <a:ea typeface="+mj-ea"/>
                <a:cs typeface="+mj-cs"/>
              </a:rPr>
              <a:t>en</a:t>
            </a:r>
            <a:r>
              <a:rPr b="0" dirty="0">
                <a:solidFill>
                  <a:srgbClr val="B3C32F"/>
                </a:solidFill>
                <a:ea typeface="+mj-ea"/>
                <a:cs typeface="+mj-cs"/>
              </a:rPr>
              <a:t> </a:t>
            </a:r>
            <a:r>
              <a:rPr b="0" dirty="0" err="1">
                <a:solidFill>
                  <a:srgbClr val="B3C32F"/>
                </a:solidFill>
                <a:ea typeface="+mj-ea"/>
                <a:cs typeface="+mj-cs"/>
              </a:rPr>
              <a:t>Belgique</a:t>
            </a:r>
            <a:r>
              <a:rPr b="0" dirty="0">
                <a:solidFill>
                  <a:srgbClr val="B3C32F"/>
                </a:solidFill>
                <a:ea typeface="+mj-ea"/>
                <a:cs typeface="+mj-cs"/>
              </a:rPr>
              <a:t> </a:t>
            </a:r>
            <a:r>
              <a:rPr lang="en-US" b="0" dirty="0">
                <a:solidFill>
                  <a:srgbClr val="B3C32F"/>
                </a:solidFill>
                <a:ea typeface="+mj-ea"/>
                <a:cs typeface="+mj-cs"/>
              </a:rPr>
              <a:t>francophone</a:t>
            </a:r>
            <a:r>
              <a:rPr b="0" dirty="0">
                <a:solidFill>
                  <a:srgbClr val="B3C32F"/>
                </a:solidFill>
                <a:ea typeface="+mj-ea"/>
                <a:cs typeface="+mj-cs"/>
              </a:rPr>
              <a:t> et </a:t>
            </a:r>
            <a:r>
              <a:rPr b="0" dirty="0" err="1" smtClean="0">
                <a:solidFill>
                  <a:srgbClr val="B3C32F"/>
                </a:solidFill>
                <a:ea typeface="+mj-ea"/>
                <a:cs typeface="+mj-cs"/>
              </a:rPr>
              <a:t>germanophone</a:t>
            </a:r>
            <a:endParaRPr lang="fr-BE" b="0" dirty="0" smtClean="0">
              <a:solidFill>
                <a:srgbClr val="B3C32F"/>
              </a:solidFill>
              <a:ea typeface="+mj-ea"/>
              <a:cs typeface="+mj-cs"/>
            </a:endParaRPr>
          </a:p>
          <a:p>
            <a:pPr marL="783771" lvl="1" indent="-326571">
              <a:defRPr sz="1700">
                <a:solidFill>
                  <a:srgbClr val="FFFFFF"/>
                </a:solidFill>
                <a:effectLst>
                  <a:outerShdw blurRad="38100" dist="25400" dir="3600000" rotWithShape="0">
                    <a:srgbClr val="535353"/>
                  </a:outerShdw>
                </a:effectLst>
              </a:defRPr>
            </a:pPr>
            <a:r>
              <a:rPr lang="fr-BE" sz="1800" dirty="0" smtClean="0"/>
              <a:t>120</a:t>
            </a:r>
            <a:r>
              <a:rPr sz="1800" dirty="0" smtClean="0"/>
              <a:t> </a:t>
            </a:r>
            <a:r>
              <a:rPr sz="1800" dirty="0" err="1" smtClean="0"/>
              <a:t>employés</a:t>
            </a:r>
            <a:endParaRPr lang="fr-BE" sz="1800" dirty="0" smtClean="0"/>
          </a:p>
          <a:p>
            <a:pPr marL="457200" lvl="1" indent="0">
              <a:buNone/>
              <a:defRPr sz="1700">
                <a:solidFill>
                  <a:srgbClr val="FFFFFF"/>
                </a:solidFill>
                <a:effectLst>
                  <a:outerShdw blurRad="38100" dist="25400" dir="3600000" rotWithShape="0">
                    <a:srgbClr val="535353"/>
                  </a:outerShdw>
                </a:effectLst>
              </a:defRPr>
            </a:pPr>
            <a:endParaRPr sz="1800" dirty="0"/>
          </a:p>
          <a:p>
            <a:pPr marL="783771" lvl="1" indent="-326571">
              <a:spcBef>
                <a:spcPts val="0"/>
              </a:spcBef>
              <a:defRPr sz="1700">
                <a:solidFill>
                  <a:srgbClr val="FFFFFF"/>
                </a:solidFill>
                <a:effectLst>
                  <a:outerShdw blurRad="38100" dist="25400" dir="3600000" rotWithShape="0">
                    <a:srgbClr val="535353"/>
                  </a:outerShdw>
                </a:effectLst>
              </a:defRPr>
            </a:pPr>
            <a:r>
              <a:rPr sz="1800" dirty="0"/>
              <a:t>40 000 </a:t>
            </a:r>
            <a:r>
              <a:rPr sz="1800" dirty="0" err="1"/>
              <a:t>membres</a:t>
            </a:r>
            <a:r>
              <a:rPr sz="1800" dirty="0"/>
              <a:t>, </a:t>
            </a:r>
            <a:r>
              <a:rPr sz="1800" dirty="0" err="1"/>
              <a:t>donateurs</a:t>
            </a:r>
            <a:r>
              <a:rPr sz="1800" dirty="0"/>
              <a:t> et </a:t>
            </a:r>
            <a:r>
              <a:rPr sz="1800" dirty="0" err="1" smtClean="0"/>
              <a:t>sympathisant</a:t>
            </a:r>
            <a:r>
              <a:rPr lang="fr-BE" sz="1800" dirty="0" smtClean="0"/>
              <a:t>s</a:t>
            </a:r>
          </a:p>
          <a:p>
            <a:pPr marL="457200" lvl="1" indent="0">
              <a:spcBef>
                <a:spcPts val="0"/>
              </a:spcBef>
              <a:buNone/>
              <a:defRPr sz="1700">
                <a:solidFill>
                  <a:srgbClr val="FFFFFF"/>
                </a:solidFill>
                <a:effectLst>
                  <a:outerShdw blurRad="38100" dist="25400" dir="3600000" rotWithShape="0">
                    <a:srgbClr val="535353"/>
                  </a:outerShdw>
                </a:effectLst>
              </a:defRPr>
            </a:pPr>
            <a:endParaRPr sz="1800" dirty="0"/>
          </a:p>
          <a:p>
            <a:pPr marL="783771" lvl="1" indent="-326571">
              <a:spcBef>
                <a:spcPts val="200"/>
              </a:spcBef>
              <a:defRPr sz="1700">
                <a:solidFill>
                  <a:srgbClr val="FFFFFF"/>
                </a:solidFill>
                <a:effectLst>
                  <a:outerShdw blurRad="38100" dist="25400" dir="3600000" rotWithShape="0">
                    <a:srgbClr val="535353"/>
                  </a:outerShdw>
                </a:effectLst>
              </a:defRPr>
            </a:pPr>
            <a:r>
              <a:rPr lang="fr-BE" sz="1800" dirty="0" smtClean="0"/>
              <a:t>2000 </a:t>
            </a:r>
            <a:r>
              <a:rPr sz="1800" dirty="0" err="1" smtClean="0"/>
              <a:t>volontaires</a:t>
            </a:r>
            <a:r>
              <a:rPr sz="1800" dirty="0" smtClean="0"/>
              <a:t> </a:t>
            </a:r>
            <a:r>
              <a:rPr sz="1800" dirty="0"/>
              <a:t>- 27 </a:t>
            </a:r>
            <a:r>
              <a:rPr sz="1800" dirty="0" err="1" smtClean="0"/>
              <a:t>Régionales</a:t>
            </a:r>
            <a:endParaRPr lang="fr-BE" sz="1800" dirty="0" smtClean="0"/>
          </a:p>
          <a:p>
            <a:pPr marL="457200" lvl="1" indent="0">
              <a:spcBef>
                <a:spcPts val="200"/>
              </a:spcBef>
              <a:buNone/>
              <a:defRPr sz="1700">
                <a:solidFill>
                  <a:srgbClr val="FFFFFF"/>
                </a:solidFill>
                <a:effectLst>
                  <a:outerShdw blurRad="38100" dist="25400" dir="3600000" rotWithShape="0">
                    <a:srgbClr val="535353"/>
                  </a:outerShdw>
                </a:effectLst>
              </a:defRPr>
            </a:pPr>
            <a:endParaRPr sz="1800" dirty="0"/>
          </a:p>
          <a:p>
            <a:pPr marL="783771" lvl="1" indent="-326571">
              <a:spcBef>
                <a:spcPts val="200"/>
              </a:spcBef>
              <a:defRPr sz="1700">
                <a:solidFill>
                  <a:srgbClr val="FFFFFF"/>
                </a:solidFill>
                <a:effectLst>
                  <a:outerShdw blurRad="38100" dist="25400" dir="3600000" rotWithShape="0">
                    <a:srgbClr val="535353"/>
                  </a:outerShdw>
                </a:effectLst>
              </a:defRPr>
            </a:pPr>
            <a:r>
              <a:rPr lang="fr-BE" sz="1800" dirty="0" smtClean="0"/>
              <a:t>5500 </a:t>
            </a:r>
            <a:r>
              <a:rPr sz="1800" dirty="0" smtClean="0"/>
              <a:t>ha </a:t>
            </a:r>
            <a:r>
              <a:rPr sz="1800" dirty="0"/>
              <a:t>de </a:t>
            </a:r>
            <a:r>
              <a:rPr sz="1800" dirty="0" err="1"/>
              <a:t>réserves</a:t>
            </a:r>
            <a:r>
              <a:rPr sz="1800" dirty="0"/>
              <a:t> </a:t>
            </a:r>
            <a:r>
              <a:rPr sz="1800" dirty="0" err="1" smtClean="0"/>
              <a:t>naturelles</a:t>
            </a:r>
            <a:endParaRPr lang="fr-BE" sz="1800" dirty="0" smtClean="0"/>
          </a:p>
          <a:p>
            <a:pPr marL="457200" lvl="1" indent="0">
              <a:spcBef>
                <a:spcPts val="200"/>
              </a:spcBef>
              <a:buNone/>
              <a:defRPr sz="1700">
                <a:solidFill>
                  <a:srgbClr val="FFFFFF"/>
                </a:solidFill>
                <a:effectLst>
                  <a:outerShdw blurRad="38100" dist="25400" dir="3600000" rotWithShape="0">
                    <a:srgbClr val="535353"/>
                  </a:outerShdw>
                </a:effectLst>
              </a:defRPr>
            </a:pPr>
            <a:endParaRPr sz="1800" dirty="0"/>
          </a:p>
          <a:p>
            <a:pPr marL="783771" lvl="1" indent="-326571">
              <a:spcBef>
                <a:spcPts val="200"/>
              </a:spcBef>
              <a:defRPr sz="1700">
                <a:solidFill>
                  <a:srgbClr val="FFFFFF"/>
                </a:solidFill>
                <a:effectLst>
                  <a:outerShdw blurRad="38100" dist="25400" dir="3600000" rotWithShape="0">
                    <a:srgbClr val="535353"/>
                  </a:outerShdw>
                </a:effectLst>
              </a:defRPr>
            </a:pPr>
            <a:r>
              <a:rPr lang="fr-BE" sz="1800" dirty="0" smtClean="0"/>
              <a:t>&gt; </a:t>
            </a:r>
            <a:r>
              <a:rPr sz="1800" dirty="0" smtClean="0"/>
              <a:t>1 </a:t>
            </a:r>
            <a:r>
              <a:rPr sz="1800" dirty="0"/>
              <a:t>000 </a:t>
            </a:r>
            <a:r>
              <a:rPr sz="1800" dirty="0" err="1"/>
              <a:t>activités</a:t>
            </a:r>
            <a:r>
              <a:rPr sz="1800" dirty="0"/>
              <a:t> nature </a:t>
            </a:r>
            <a:r>
              <a:rPr sz="1800" dirty="0" err="1"/>
              <a:t>organisées</a:t>
            </a:r>
            <a:r>
              <a:rPr sz="1800" dirty="0"/>
              <a:t> par </a:t>
            </a:r>
            <a:r>
              <a:rPr sz="1800" dirty="0" smtClean="0"/>
              <a:t>an</a:t>
            </a:r>
            <a:endParaRPr lang="fr-BE" sz="1800" dirty="0" smtClean="0"/>
          </a:p>
          <a:p>
            <a:pPr marL="457200" lvl="1" indent="0">
              <a:spcBef>
                <a:spcPts val="200"/>
              </a:spcBef>
              <a:buNone/>
              <a:defRPr sz="1700">
                <a:solidFill>
                  <a:srgbClr val="FFFFFF"/>
                </a:solidFill>
                <a:effectLst>
                  <a:outerShdw blurRad="38100" dist="25400" dir="3600000" rotWithShape="0">
                    <a:srgbClr val="535353"/>
                  </a:outerShdw>
                </a:effectLst>
              </a:defRPr>
            </a:pPr>
            <a:endParaRPr sz="1800" dirty="0"/>
          </a:p>
          <a:p>
            <a:pPr marL="783771" lvl="1" indent="-326571">
              <a:spcBef>
                <a:spcPts val="200"/>
              </a:spcBef>
              <a:defRPr sz="1700">
                <a:solidFill>
                  <a:srgbClr val="FFFFFF"/>
                </a:solidFill>
                <a:effectLst>
                  <a:outerShdw blurRad="38100" dist="25400" dir="3600000" rotWithShape="0">
                    <a:srgbClr val="535353"/>
                  </a:outerShdw>
                </a:effectLst>
              </a:defRPr>
            </a:pPr>
            <a:r>
              <a:rPr sz="1800" dirty="0"/>
              <a:t>4 </a:t>
            </a:r>
            <a:r>
              <a:rPr lang="fr-BE" sz="1800" dirty="0" smtClean="0"/>
              <a:t>axes </a:t>
            </a:r>
            <a:r>
              <a:rPr lang="fr-BE" sz="1800" dirty="0" smtClean="0"/>
              <a:t>de travail </a:t>
            </a:r>
            <a:r>
              <a:rPr sz="1800" dirty="0" smtClean="0"/>
              <a:t>: </a:t>
            </a:r>
            <a:r>
              <a:rPr sz="1800" dirty="0"/>
              <a:t>conservation, </a:t>
            </a:r>
            <a:r>
              <a:rPr sz="1800" dirty="0" err="1"/>
              <a:t>recherche</a:t>
            </a:r>
            <a:r>
              <a:rPr sz="1800" dirty="0"/>
              <a:t>, </a:t>
            </a:r>
            <a:r>
              <a:rPr sz="1800" dirty="0" err="1"/>
              <a:t>volontariat</a:t>
            </a:r>
            <a:r>
              <a:rPr sz="1800" dirty="0"/>
              <a:t> et </a:t>
            </a:r>
            <a:r>
              <a:rPr sz="1800" dirty="0" err="1" smtClean="0"/>
              <a:t>sensibilisation</a:t>
            </a:r>
            <a:endParaRPr lang="fr-BE" sz="1800" dirty="0" smtClean="0"/>
          </a:p>
          <a:p>
            <a:pPr marL="457200" lvl="1" indent="0">
              <a:spcBef>
                <a:spcPts val="200"/>
              </a:spcBef>
              <a:buNone/>
              <a:defRPr sz="1700">
                <a:solidFill>
                  <a:srgbClr val="FFFFFF"/>
                </a:solidFill>
                <a:effectLst>
                  <a:outerShdw blurRad="38100" dist="25400" dir="3600000" rotWithShape="0">
                    <a:srgbClr val="535353"/>
                  </a:outerShdw>
                </a:effectLst>
              </a:defRPr>
            </a:pPr>
            <a:endParaRPr sz="1800" dirty="0"/>
          </a:p>
          <a:p>
            <a:pPr marL="783771" lvl="1" indent="-326571">
              <a:spcBef>
                <a:spcPts val="200"/>
              </a:spcBef>
              <a:defRPr sz="1700">
                <a:solidFill>
                  <a:srgbClr val="FFFFFF"/>
                </a:solidFill>
                <a:effectLst>
                  <a:outerShdw blurRad="38100" dist="25400" dir="3600000" rotWithShape="0">
                    <a:srgbClr val="535353"/>
                  </a:outerShdw>
                </a:effectLst>
              </a:defRPr>
            </a:pPr>
            <a:r>
              <a:rPr sz="1800" dirty="0"/>
              <a:t>1 focus : </a:t>
            </a:r>
            <a:r>
              <a:rPr sz="1800" dirty="0" err="1"/>
              <a:t>défendre</a:t>
            </a:r>
            <a:r>
              <a:rPr sz="1800" dirty="0"/>
              <a:t> la </a:t>
            </a:r>
            <a:r>
              <a:rPr sz="1800" dirty="0" err="1"/>
              <a:t>biodiversité</a:t>
            </a:r>
            <a:r>
              <a:rPr sz="1800" dirty="0"/>
              <a:t> </a:t>
            </a:r>
            <a:r>
              <a:rPr sz="1800" dirty="0" err="1"/>
              <a:t>dans</a:t>
            </a:r>
            <a:r>
              <a:rPr sz="1800" dirty="0"/>
              <a:t> </a:t>
            </a:r>
            <a:r>
              <a:rPr sz="1800" dirty="0" err="1"/>
              <a:t>nos</a:t>
            </a:r>
            <a:r>
              <a:rPr sz="1800" dirty="0"/>
              <a:t> </a:t>
            </a:r>
            <a:r>
              <a:rPr sz="1800" dirty="0" err="1"/>
              <a:t>régions</a:t>
            </a:r>
            <a:endParaRPr sz="1800" dirty="0"/>
          </a:p>
        </p:txBody>
      </p:sp>
      <p:sp>
        <p:nvSpPr>
          <p:cNvPr id="148" name="Shape 148"/>
          <p:cNvSpPr>
            <a:spLocks noGrp="1"/>
          </p:cNvSpPr>
          <p:nvPr>
            <p:ph type="sldNum" sz="quarter" idx="4294967295"/>
          </p:nvPr>
        </p:nvSpPr>
        <p:spPr>
          <a:xfrm>
            <a:off x="3175" y="6472238"/>
            <a:ext cx="338138" cy="269875"/>
          </a:xfrm>
          <a:extLst>
            <a:ext uri="{C572A759-6A51-4108-AA02-DFA0A04FC94B}"/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E1C1F36-02C9-4EA5-98DC-D1819A79897A}" type="slidenum">
              <a:rPr lang="en-US" altLang="en-US" sz="1400"/>
              <a:pPr eaLnBrk="1" hangingPunct="1"/>
              <a:t>2</a:t>
            </a:fld>
            <a:endParaRPr lang="en-US" altLang="en-US" sz="140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664" y="112136"/>
            <a:ext cx="2654808" cy="2508504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1597963" y="6376988"/>
            <a:ext cx="5762090" cy="365125"/>
          </a:xfrm>
        </p:spPr>
        <p:txBody>
          <a:bodyPr/>
          <a:lstStyle/>
          <a:p>
            <a:r>
              <a:rPr lang="fr-BE" dirty="0"/>
              <a:t>Assemblée Générale du Contrat de Rivière Dyle-</a:t>
            </a:r>
            <a:r>
              <a:rPr lang="fr-BE" dirty="0" err="1"/>
              <a:t>Gette</a:t>
            </a:r>
            <a:endParaRPr lang="fr-BE" dirty="0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711373" y="6376988"/>
            <a:ext cx="884208" cy="365125"/>
          </a:xfrm>
        </p:spPr>
        <p:txBody>
          <a:bodyPr/>
          <a:lstStyle/>
          <a:p>
            <a:r>
              <a:rPr lang="fr-BE" dirty="0" smtClean="0"/>
              <a:t>15/03/2022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62534510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build="p" bldLvl="5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26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fr-BE" altLang="fr-FR" sz="3200" dirty="0" smtClean="0"/>
              <a:t>Un réseau de réserves naturelles</a:t>
            </a:r>
            <a:endParaRPr lang="en-GB" altLang="fr-FR" sz="3200" dirty="0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67459" y="1361354"/>
            <a:ext cx="7772400" cy="504868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BE" altLang="fr-FR" dirty="0" smtClean="0"/>
              <a:t>Protection sur le long terme des « zones centrales » du réseau écologique (= « </a:t>
            </a:r>
            <a:r>
              <a:rPr lang="fr-BE" altLang="fr-FR" dirty="0" err="1" smtClean="0"/>
              <a:t>hotspots</a:t>
            </a:r>
            <a:r>
              <a:rPr lang="fr-BE" altLang="fr-FR" dirty="0" smtClean="0"/>
              <a:t> de biodiversité »)</a:t>
            </a:r>
          </a:p>
          <a:p>
            <a:pPr>
              <a:defRPr/>
            </a:pPr>
            <a:r>
              <a:rPr lang="fr-BE" altLang="fr-FR" dirty="0" smtClean="0"/>
              <a:t>Statut de protection fort (vs statuts faibles comme </a:t>
            </a:r>
            <a:r>
              <a:rPr lang="fr-BE" altLang="fr-FR" dirty="0" err="1" smtClean="0"/>
              <a:t>Natura</a:t>
            </a:r>
            <a:r>
              <a:rPr lang="fr-BE" altLang="fr-FR" dirty="0" smtClean="0"/>
              <a:t> 2000)</a:t>
            </a:r>
          </a:p>
          <a:p>
            <a:pPr>
              <a:defRPr/>
            </a:pPr>
            <a:r>
              <a:rPr lang="fr-BE" altLang="fr-FR" dirty="0"/>
              <a:t>G</a:t>
            </a:r>
            <a:r>
              <a:rPr lang="fr-BE" altLang="fr-FR" dirty="0" smtClean="0"/>
              <a:t>estion active (plan de gestion) : fauche, débroussaillage, pâturage, entretien de plans d’eau…</a:t>
            </a:r>
          </a:p>
          <a:p>
            <a:pPr>
              <a:defRPr/>
            </a:pPr>
            <a:r>
              <a:rPr lang="fr-BE" altLang="fr-FR" dirty="0" smtClean="0"/>
              <a:t>Mise en valeur didactique</a:t>
            </a:r>
          </a:p>
          <a:p>
            <a:pPr>
              <a:defRPr/>
            </a:pPr>
            <a:r>
              <a:rPr lang="fr-BE" altLang="fr-FR" dirty="0" smtClean="0"/>
              <a:t>Participation citoyenne</a:t>
            </a:r>
          </a:p>
          <a:p>
            <a:pPr lvl="1">
              <a:defRPr/>
            </a:pPr>
            <a:endParaRPr lang="fr-BE" altLang="fr-FR" b="0" dirty="0" smtClean="0"/>
          </a:p>
          <a:p>
            <a:pPr>
              <a:lnSpc>
                <a:spcPct val="90000"/>
              </a:lnSpc>
              <a:defRPr/>
            </a:pPr>
            <a:endParaRPr lang="fr-BE" altLang="fr-FR" sz="2400" dirty="0"/>
          </a:p>
          <a:p>
            <a:pPr lvl="1">
              <a:lnSpc>
                <a:spcPct val="90000"/>
              </a:lnSpc>
              <a:defRPr/>
            </a:pPr>
            <a:endParaRPr lang="fr-BE" altLang="fr-FR" sz="2000" dirty="0" smtClean="0"/>
          </a:p>
          <a:p>
            <a:pPr lvl="1">
              <a:lnSpc>
                <a:spcPct val="90000"/>
              </a:lnSpc>
              <a:defRPr/>
            </a:pPr>
            <a:endParaRPr lang="fr-BE" altLang="fr-FR" sz="2000" dirty="0"/>
          </a:p>
          <a:p>
            <a:pPr eaLnBrk="1" hangingPunct="1">
              <a:defRPr/>
            </a:pPr>
            <a:endParaRPr lang="fr-BE" altLang="fr-FR" sz="2400" dirty="0" smtClean="0"/>
          </a:p>
          <a:p>
            <a:pPr eaLnBrk="1" hangingPunct="1">
              <a:defRPr/>
            </a:pPr>
            <a:endParaRPr lang="en-GB" altLang="fr-FR" sz="2800" dirty="0" smtClean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1597963" y="6376988"/>
            <a:ext cx="5762090" cy="365125"/>
          </a:xfrm>
        </p:spPr>
        <p:txBody>
          <a:bodyPr/>
          <a:lstStyle/>
          <a:p>
            <a:endParaRPr lang="fr-BE" dirty="0" smtClean="0"/>
          </a:p>
          <a:p>
            <a:r>
              <a:rPr lang="fr-BE" dirty="0" smtClean="0"/>
              <a:t>Assemblée </a:t>
            </a:r>
            <a:r>
              <a:rPr lang="fr-BE" dirty="0"/>
              <a:t>Générale du Contrat de Rivière Dyle-</a:t>
            </a:r>
            <a:r>
              <a:rPr lang="fr-BE" dirty="0" err="1"/>
              <a:t>Gette</a:t>
            </a:r>
            <a:endParaRPr lang="fr-BE" dirty="0"/>
          </a:p>
          <a:p>
            <a:endParaRPr lang="fr-BE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255" y="3898020"/>
            <a:ext cx="3770311" cy="2844093"/>
          </a:xfrm>
          <a:prstGeom prst="rect">
            <a:avLst/>
          </a:prstGeom>
        </p:spPr>
      </p:pic>
      <p:sp>
        <p:nvSpPr>
          <p:cNvPr id="16" name="Date Placeholder 1"/>
          <p:cNvSpPr>
            <a:spLocks noGrp="1"/>
          </p:cNvSpPr>
          <p:nvPr>
            <p:ph type="dt" sz="half" idx="2"/>
          </p:nvPr>
        </p:nvSpPr>
        <p:spPr>
          <a:xfrm>
            <a:off x="711373" y="6376988"/>
            <a:ext cx="884208" cy="365125"/>
          </a:xfrm>
        </p:spPr>
        <p:txBody>
          <a:bodyPr/>
          <a:lstStyle/>
          <a:p>
            <a:r>
              <a:rPr lang="fr-BE" dirty="0" smtClean="0"/>
              <a:t>15/03/2022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730004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70151" y="76201"/>
            <a:ext cx="8856014" cy="4114800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fr-BE" altLang="fr-FR" dirty="0" smtClean="0"/>
              <a:t>Bassin Dyle-</a:t>
            </a:r>
            <a:r>
              <a:rPr lang="fr-BE" altLang="fr-FR" dirty="0" err="1" smtClean="0"/>
              <a:t>Gette</a:t>
            </a:r>
            <a:r>
              <a:rPr lang="fr-BE" altLang="fr-FR" dirty="0" smtClean="0"/>
              <a:t> : 13</a:t>
            </a:r>
            <a:r>
              <a:rPr lang="fr-BE" altLang="fr-FR" sz="2400" dirty="0" smtClean="0"/>
              <a:t> </a:t>
            </a:r>
            <a:r>
              <a:rPr lang="fr-BE" altLang="fr-FR" sz="2400" dirty="0" smtClean="0"/>
              <a:t>Réserves naturelles + </a:t>
            </a:r>
            <a:r>
              <a:rPr lang="fr-BE" altLang="fr-FR" dirty="0"/>
              <a:t>2</a:t>
            </a:r>
            <a:r>
              <a:rPr lang="fr-BE" altLang="fr-FR" sz="2400" dirty="0" smtClean="0"/>
              <a:t> </a:t>
            </a:r>
            <a:r>
              <a:rPr lang="fr-BE" altLang="fr-FR" sz="2400" dirty="0" smtClean="0"/>
              <a:t>Refuges </a:t>
            </a:r>
            <a:r>
              <a:rPr lang="fr-BE" altLang="fr-FR" sz="2400" dirty="0" smtClean="0"/>
              <a:t>naturels</a:t>
            </a:r>
            <a:endParaRPr lang="fr-BE" altLang="fr-FR" sz="2000" dirty="0"/>
          </a:p>
          <a:p>
            <a:pPr algn="ctr" eaLnBrk="1" hangingPunct="1">
              <a:defRPr/>
            </a:pPr>
            <a:endParaRPr lang="fr-BE" altLang="fr-FR" sz="2400" dirty="0" smtClean="0"/>
          </a:p>
          <a:p>
            <a:pPr algn="ctr" eaLnBrk="1" hangingPunct="1">
              <a:defRPr/>
            </a:pPr>
            <a:endParaRPr lang="en-GB" altLang="fr-FR" sz="2800" dirty="0" smtClean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51" y="604024"/>
            <a:ext cx="8856014" cy="625397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881091" y="975586"/>
            <a:ext cx="1602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+/- </a:t>
            </a:r>
            <a:r>
              <a:rPr lang="fr-BE" dirty="0" smtClean="0"/>
              <a:t>86 </a:t>
            </a:r>
            <a:r>
              <a:rPr lang="fr-BE" dirty="0" smtClean="0"/>
              <a:t>hectares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27" y="5438582"/>
            <a:ext cx="756736" cy="715033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3592945" y="1560945"/>
            <a:ext cx="295564" cy="286328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lipse 14"/>
          <p:cNvSpPr/>
          <p:nvPr/>
        </p:nvSpPr>
        <p:spPr>
          <a:xfrm>
            <a:off x="1537854" y="3061854"/>
            <a:ext cx="295564" cy="286328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lipse 15"/>
          <p:cNvSpPr/>
          <p:nvPr/>
        </p:nvSpPr>
        <p:spPr>
          <a:xfrm>
            <a:off x="992908" y="3587848"/>
            <a:ext cx="295564" cy="286328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llipse 16"/>
          <p:cNvSpPr/>
          <p:nvPr/>
        </p:nvSpPr>
        <p:spPr>
          <a:xfrm>
            <a:off x="5158509" y="1847273"/>
            <a:ext cx="295564" cy="286328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llipse 17"/>
          <p:cNvSpPr/>
          <p:nvPr/>
        </p:nvSpPr>
        <p:spPr>
          <a:xfrm>
            <a:off x="5828145" y="2618509"/>
            <a:ext cx="295564" cy="286328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18"/>
          <p:cNvSpPr/>
          <p:nvPr/>
        </p:nvSpPr>
        <p:spPr>
          <a:xfrm>
            <a:off x="5680363" y="3703303"/>
            <a:ext cx="295564" cy="286328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llipse 19"/>
          <p:cNvSpPr/>
          <p:nvPr/>
        </p:nvSpPr>
        <p:spPr>
          <a:xfrm>
            <a:off x="7682240" y="3205018"/>
            <a:ext cx="295564" cy="286328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lipse 20"/>
          <p:cNvSpPr/>
          <p:nvPr/>
        </p:nvSpPr>
        <p:spPr>
          <a:xfrm>
            <a:off x="7131591" y="2761673"/>
            <a:ext cx="295564" cy="286328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3043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3"/>
          <p:cNvSpPr>
            <a:spLocks noGrp="1" noChangeArrowheads="1"/>
          </p:cNvSpPr>
          <p:nvPr>
            <p:ph type="title"/>
          </p:nvPr>
        </p:nvSpPr>
        <p:spPr>
          <a:xfrm>
            <a:off x="567459" y="-488373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fr-BE" altLang="fr-FR" sz="3200" dirty="0" smtClean="0"/>
              <a:t>Maîtrise du foncier</a:t>
            </a:r>
            <a:endParaRPr lang="en-GB" altLang="fr-FR" sz="3200" dirty="0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92807" y="779029"/>
            <a:ext cx="8107847" cy="504868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BE" altLang="fr-FR" sz="2400" dirty="0" smtClean="0"/>
              <a:t>Via acquisitions sur fonds propres </a:t>
            </a:r>
            <a:r>
              <a:rPr lang="fr-BE" altLang="fr-FR" sz="1800" b="0" dirty="0" smtClean="0"/>
              <a:t>(cofinancement SPW éventuel)</a:t>
            </a:r>
          </a:p>
          <a:p>
            <a:pPr lvl="1">
              <a:defRPr/>
            </a:pPr>
            <a:r>
              <a:rPr lang="fr-BE" altLang="fr-FR" dirty="0" err="1" smtClean="0"/>
              <a:t>Sclimpré</a:t>
            </a:r>
            <a:r>
              <a:rPr lang="fr-BE" altLang="fr-FR" dirty="0" smtClean="0"/>
              <a:t>, </a:t>
            </a:r>
            <a:r>
              <a:rPr lang="fr-BE" altLang="fr-FR" dirty="0" smtClean="0"/>
              <a:t>Marais de Chapelle</a:t>
            </a:r>
          </a:p>
          <a:p>
            <a:pPr eaLnBrk="1" hangingPunct="1">
              <a:defRPr/>
            </a:pPr>
            <a:r>
              <a:rPr lang="fr-BE" altLang="fr-FR" sz="2400" dirty="0" smtClean="0"/>
              <a:t>Via collaboration avec les communes : Rixensart, </a:t>
            </a:r>
            <a:r>
              <a:rPr lang="fr-BE" altLang="fr-FR" sz="2400" dirty="0" err="1" smtClean="0"/>
              <a:t>Lasne</a:t>
            </a:r>
            <a:r>
              <a:rPr lang="fr-BE" altLang="fr-FR" sz="2400" dirty="0" smtClean="0"/>
              <a:t>, Grez-Doiceau, Hannut, </a:t>
            </a:r>
            <a:r>
              <a:rPr lang="fr-BE" altLang="fr-FR" sz="2400" dirty="0" err="1" smtClean="0"/>
              <a:t>Lincent</a:t>
            </a:r>
            <a:r>
              <a:rPr lang="fr-BE" altLang="fr-FR" sz="2400" dirty="0" smtClean="0"/>
              <a:t>, </a:t>
            </a:r>
            <a:r>
              <a:rPr lang="fr-BE" altLang="fr-FR" sz="2400" dirty="0" err="1" smtClean="0"/>
              <a:t>Ramillies</a:t>
            </a:r>
            <a:r>
              <a:rPr lang="fr-BE" altLang="fr-FR" sz="2400" dirty="0" smtClean="0"/>
              <a:t>, Perwez, Jodoigne</a:t>
            </a:r>
          </a:p>
          <a:p>
            <a:pPr lvl="1">
              <a:defRPr/>
            </a:pPr>
            <a:r>
              <a:rPr lang="fr-BE" altLang="fr-FR" b="0" dirty="0" smtClean="0"/>
              <a:t>Baux emphytéotiques ou autres conventions de longue durée (min. 30 ans)</a:t>
            </a:r>
          </a:p>
          <a:p>
            <a:pPr lvl="1">
              <a:defRPr/>
            </a:pPr>
            <a:r>
              <a:rPr lang="fr-BE" altLang="fr-FR" dirty="0" smtClean="0"/>
              <a:t>Mise en place éventuelle d’un comité de gestion spécifique (</a:t>
            </a:r>
            <a:r>
              <a:rPr lang="fr-BE" altLang="fr-FR" dirty="0" err="1" smtClean="0"/>
              <a:t>Natagora</a:t>
            </a:r>
            <a:r>
              <a:rPr lang="fr-BE" altLang="fr-FR" dirty="0" smtClean="0"/>
              <a:t>, représentants communaux, provinciaux, DNF, riverains, naturalistes locaux…)</a:t>
            </a:r>
            <a:endParaRPr lang="fr-BE" altLang="fr-FR" b="0" dirty="0" smtClean="0"/>
          </a:p>
          <a:p>
            <a:pPr>
              <a:lnSpc>
                <a:spcPct val="90000"/>
              </a:lnSpc>
              <a:defRPr/>
            </a:pPr>
            <a:endParaRPr lang="fr-BE" altLang="fr-FR" sz="2400" dirty="0"/>
          </a:p>
          <a:p>
            <a:pPr lvl="1">
              <a:lnSpc>
                <a:spcPct val="90000"/>
              </a:lnSpc>
              <a:defRPr/>
            </a:pPr>
            <a:endParaRPr lang="fr-BE" altLang="fr-FR" sz="2000" dirty="0" smtClean="0"/>
          </a:p>
          <a:p>
            <a:pPr lvl="1">
              <a:lnSpc>
                <a:spcPct val="90000"/>
              </a:lnSpc>
              <a:defRPr/>
            </a:pPr>
            <a:endParaRPr lang="fr-BE" altLang="fr-FR" sz="2000" dirty="0"/>
          </a:p>
          <a:p>
            <a:pPr eaLnBrk="1" hangingPunct="1">
              <a:defRPr/>
            </a:pPr>
            <a:endParaRPr lang="fr-BE" altLang="fr-FR" sz="2400" dirty="0" smtClean="0"/>
          </a:p>
          <a:p>
            <a:pPr eaLnBrk="1" hangingPunct="1">
              <a:defRPr/>
            </a:pPr>
            <a:endParaRPr lang="en-GB" altLang="fr-FR" sz="2800" dirty="0" smtClean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1597963" y="6376988"/>
            <a:ext cx="5762090" cy="365125"/>
          </a:xfrm>
        </p:spPr>
        <p:txBody>
          <a:bodyPr/>
          <a:lstStyle/>
          <a:p>
            <a:endParaRPr lang="fr-BE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t="12164" b="9111"/>
          <a:stretch/>
        </p:blipFill>
        <p:spPr>
          <a:xfrm>
            <a:off x="1595581" y="4527187"/>
            <a:ext cx="5983926" cy="2330813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2"/>
          </p:nvPr>
        </p:nvSpPr>
        <p:spPr>
          <a:xfrm>
            <a:off x="711373" y="6376988"/>
            <a:ext cx="884208" cy="365125"/>
          </a:xfrm>
        </p:spPr>
        <p:txBody>
          <a:bodyPr/>
          <a:lstStyle/>
          <a:p>
            <a:r>
              <a:rPr lang="fr-BE" dirty="0" smtClean="0"/>
              <a:t>15/03/2022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399733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3"/>
          <p:cNvSpPr>
            <a:spLocks noGrp="1" noChangeArrowheads="1"/>
          </p:cNvSpPr>
          <p:nvPr>
            <p:ph type="title"/>
          </p:nvPr>
        </p:nvSpPr>
        <p:spPr>
          <a:xfrm>
            <a:off x="592808" y="-393407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fr-BE" altLang="fr-FR" sz="3200" dirty="0" smtClean="0"/>
              <a:t>Mise sous statut de protection</a:t>
            </a:r>
            <a:endParaRPr lang="en-GB" altLang="fr-FR" sz="3200" dirty="0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92808" y="1019608"/>
            <a:ext cx="7772400" cy="188061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fr-BE" altLang="fr-FR" sz="2400" b="0" dirty="0" smtClean="0"/>
              <a:t>Dossier de demande d’agrément au titre de réserve naturelle agréée (RNA) à introduire auprès du SPW</a:t>
            </a:r>
          </a:p>
          <a:p>
            <a:pPr eaLnBrk="1" hangingPunct="1">
              <a:defRPr/>
            </a:pPr>
            <a:r>
              <a:rPr lang="fr-BE" altLang="fr-FR" b="0" dirty="0" smtClean="0"/>
              <a:t>Diagnostic biologique, cartes et plan de gestion</a:t>
            </a:r>
          </a:p>
          <a:p>
            <a:pPr eaLnBrk="1" hangingPunct="1">
              <a:defRPr/>
            </a:pPr>
            <a:r>
              <a:rPr lang="fr-BE" altLang="fr-FR" b="0" dirty="0" smtClean="0"/>
              <a:t>Contrôle de la gestion par le DNF (rapportage annuel)</a:t>
            </a:r>
          </a:p>
          <a:p>
            <a:pPr eaLnBrk="1" hangingPunct="1">
              <a:defRPr/>
            </a:pPr>
            <a:endParaRPr lang="fr-BE" altLang="fr-FR" b="0" dirty="0"/>
          </a:p>
          <a:p>
            <a:pPr eaLnBrk="1" hangingPunct="1">
              <a:defRPr/>
            </a:pPr>
            <a:endParaRPr lang="fr-BE" altLang="fr-FR" b="0" dirty="0" smtClean="0"/>
          </a:p>
          <a:p>
            <a:pPr>
              <a:lnSpc>
                <a:spcPct val="90000"/>
              </a:lnSpc>
              <a:defRPr/>
            </a:pPr>
            <a:endParaRPr lang="fr-BE" altLang="fr-FR" sz="2400" dirty="0"/>
          </a:p>
          <a:p>
            <a:pPr lvl="1">
              <a:lnSpc>
                <a:spcPct val="90000"/>
              </a:lnSpc>
              <a:defRPr/>
            </a:pPr>
            <a:endParaRPr lang="fr-BE" altLang="fr-FR" sz="2000" dirty="0" smtClean="0"/>
          </a:p>
          <a:p>
            <a:pPr lvl="1">
              <a:lnSpc>
                <a:spcPct val="90000"/>
              </a:lnSpc>
              <a:defRPr/>
            </a:pPr>
            <a:endParaRPr lang="fr-BE" altLang="fr-FR" sz="2000" dirty="0"/>
          </a:p>
          <a:p>
            <a:pPr eaLnBrk="1" hangingPunct="1">
              <a:defRPr/>
            </a:pPr>
            <a:endParaRPr lang="fr-BE" altLang="fr-FR" sz="2400" dirty="0" smtClean="0"/>
          </a:p>
          <a:p>
            <a:pPr eaLnBrk="1" hangingPunct="1">
              <a:defRPr/>
            </a:pPr>
            <a:endParaRPr lang="en-GB" altLang="fr-FR" sz="2800" dirty="0" smtClean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1597963" y="6376988"/>
            <a:ext cx="5762090" cy="365125"/>
          </a:xfrm>
        </p:spPr>
        <p:txBody>
          <a:bodyPr/>
          <a:lstStyle/>
          <a:p>
            <a:endParaRPr lang="fr-BE" dirty="0" smtClean="0"/>
          </a:p>
          <a:p>
            <a:r>
              <a:rPr lang="fr-BE" dirty="0" smtClean="0"/>
              <a:t>Assemblée </a:t>
            </a:r>
            <a:r>
              <a:rPr lang="fr-BE" dirty="0"/>
              <a:t>Générale du Contrat de Rivière Dyle-</a:t>
            </a:r>
            <a:r>
              <a:rPr lang="fr-BE" dirty="0" err="1"/>
              <a:t>Gette</a:t>
            </a:r>
            <a:endParaRPr lang="fr-BE" dirty="0"/>
          </a:p>
          <a:p>
            <a:endParaRPr lang="fr-BE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812" y="3469463"/>
            <a:ext cx="4786312" cy="2827003"/>
          </a:xfrm>
          <a:prstGeom prst="rect">
            <a:avLst/>
          </a:prstGeom>
        </p:spPr>
      </p:pic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711373" y="6376988"/>
            <a:ext cx="884208" cy="365125"/>
          </a:xfrm>
        </p:spPr>
        <p:txBody>
          <a:bodyPr/>
          <a:lstStyle/>
          <a:p>
            <a:r>
              <a:rPr lang="fr-BE" dirty="0" smtClean="0"/>
              <a:t>15/03/2022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9840889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3"/>
          <p:cNvSpPr>
            <a:spLocks noGrp="1" noChangeArrowheads="1"/>
          </p:cNvSpPr>
          <p:nvPr>
            <p:ph type="title"/>
          </p:nvPr>
        </p:nvSpPr>
        <p:spPr>
          <a:xfrm>
            <a:off x="592808" y="-393407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fr-BE" altLang="fr-FR" sz="3200" dirty="0" smtClean="0"/>
              <a:t>Gestion</a:t>
            </a:r>
            <a:endParaRPr lang="en-GB" altLang="fr-FR" sz="3200" dirty="0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47781" y="1019607"/>
            <a:ext cx="4257963" cy="326606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BE" altLang="fr-FR" sz="2400" b="0" dirty="0" smtClean="0"/>
              <a:t>Travaux « extraordinaires »  restauration de sites</a:t>
            </a:r>
          </a:p>
          <a:p>
            <a:pPr lvl="1">
              <a:defRPr/>
            </a:pPr>
            <a:r>
              <a:rPr lang="fr-BE" altLang="fr-FR" dirty="0" smtClean="0"/>
              <a:t>Essentiellement via entreprises extérieures (déboisement, terrassement, creusement de mares…)</a:t>
            </a:r>
          </a:p>
          <a:p>
            <a:pPr lvl="1">
              <a:defRPr/>
            </a:pPr>
            <a:r>
              <a:rPr lang="fr-BE" altLang="fr-FR" b="0" dirty="0" smtClean="0"/>
              <a:t>Budgets régionaux (LIFE, </a:t>
            </a:r>
            <a:r>
              <a:rPr lang="fr-BE" altLang="fr-FR" b="0" dirty="0" err="1" smtClean="0"/>
              <a:t>PwDR</a:t>
            </a:r>
            <a:r>
              <a:rPr lang="fr-BE" altLang="fr-FR" b="0" dirty="0" smtClean="0"/>
              <a:t>), provinciaux (appels à projets), communaux, GAL Culturalité, CRDG…</a:t>
            </a:r>
          </a:p>
          <a:p>
            <a:pPr lvl="1">
              <a:defRPr/>
            </a:pPr>
            <a:endParaRPr lang="fr-BE" altLang="fr-FR" b="0" dirty="0" smtClean="0"/>
          </a:p>
          <a:p>
            <a:pPr eaLnBrk="1" hangingPunct="1">
              <a:defRPr/>
            </a:pPr>
            <a:endParaRPr lang="fr-BE" altLang="fr-FR" b="0" dirty="0"/>
          </a:p>
          <a:p>
            <a:pPr eaLnBrk="1" hangingPunct="1">
              <a:defRPr/>
            </a:pPr>
            <a:endParaRPr lang="fr-BE" altLang="fr-FR" b="0" dirty="0" smtClean="0"/>
          </a:p>
          <a:p>
            <a:pPr>
              <a:lnSpc>
                <a:spcPct val="90000"/>
              </a:lnSpc>
              <a:defRPr/>
            </a:pPr>
            <a:endParaRPr lang="fr-BE" altLang="fr-FR" sz="2400" dirty="0"/>
          </a:p>
          <a:p>
            <a:pPr lvl="1">
              <a:lnSpc>
                <a:spcPct val="90000"/>
              </a:lnSpc>
              <a:defRPr/>
            </a:pPr>
            <a:endParaRPr lang="fr-BE" altLang="fr-FR" sz="2000" dirty="0" smtClean="0"/>
          </a:p>
          <a:p>
            <a:pPr lvl="1">
              <a:lnSpc>
                <a:spcPct val="90000"/>
              </a:lnSpc>
              <a:defRPr/>
            </a:pPr>
            <a:endParaRPr lang="fr-BE" altLang="fr-FR" sz="2000" dirty="0"/>
          </a:p>
          <a:p>
            <a:pPr eaLnBrk="1" hangingPunct="1">
              <a:defRPr/>
            </a:pPr>
            <a:endParaRPr lang="fr-BE" altLang="fr-FR" sz="2400" dirty="0" smtClean="0"/>
          </a:p>
          <a:p>
            <a:pPr eaLnBrk="1" hangingPunct="1">
              <a:defRPr/>
            </a:pPr>
            <a:endParaRPr lang="en-GB" altLang="fr-FR" sz="2800" dirty="0" smtClean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1597963" y="6376988"/>
            <a:ext cx="5762090" cy="365125"/>
          </a:xfrm>
        </p:spPr>
        <p:txBody>
          <a:bodyPr/>
          <a:lstStyle/>
          <a:p>
            <a:endParaRPr lang="fr-BE" dirty="0" smtClean="0"/>
          </a:p>
          <a:p>
            <a:endParaRPr lang="fr-BE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711373" y="6376988"/>
            <a:ext cx="884208" cy="365125"/>
          </a:xfrm>
        </p:spPr>
        <p:txBody>
          <a:bodyPr/>
          <a:lstStyle/>
          <a:p>
            <a:r>
              <a:rPr lang="fr-BE" dirty="0" smtClean="0"/>
              <a:t>15/03/2022</a:t>
            </a:r>
            <a:endParaRPr lang="fr-BE" dirty="0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4479008" y="1019608"/>
            <a:ext cx="4507974" cy="33491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1950" indent="-361950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→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BE" altLang="fr-FR" b="0" dirty="0" smtClean="0"/>
              <a:t>Travaux « ordinaires »  gestion d’entretien</a:t>
            </a:r>
          </a:p>
          <a:p>
            <a:pPr lvl="1">
              <a:defRPr/>
            </a:pPr>
            <a:r>
              <a:rPr lang="fr-BE" altLang="fr-FR" dirty="0" smtClean="0"/>
              <a:t>Essentiellement avec les volontaires de l’association</a:t>
            </a:r>
          </a:p>
          <a:p>
            <a:pPr lvl="1">
              <a:defRPr/>
            </a:pPr>
            <a:r>
              <a:rPr lang="fr-BE" altLang="fr-FR" dirty="0" smtClean="0"/>
              <a:t>Aide ponctuelle d’entreprises en </a:t>
            </a:r>
            <a:r>
              <a:rPr lang="fr-BE" altLang="fr-FR" dirty="0" err="1" smtClean="0"/>
              <a:t>teambuidling</a:t>
            </a:r>
            <a:r>
              <a:rPr lang="fr-BE" altLang="fr-FR" dirty="0" smtClean="0"/>
              <a:t>, de mouvements de jeunesse, d’organismes de réinsertion sociale (Crabe </a:t>
            </a:r>
            <a:r>
              <a:rPr lang="fr-BE" altLang="fr-FR" dirty="0" err="1" smtClean="0"/>
              <a:t>asbl</a:t>
            </a:r>
            <a:r>
              <a:rPr lang="fr-BE" altLang="fr-FR" dirty="0" smtClean="0"/>
              <a:t>, </a:t>
            </a:r>
            <a:r>
              <a:rPr lang="fr-BE" altLang="fr-FR" dirty="0" err="1" smtClean="0"/>
              <a:t>Solidarcité</a:t>
            </a:r>
            <a:r>
              <a:rPr lang="fr-BE" altLang="fr-FR" dirty="0" smtClean="0"/>
              <a:t>, AMO…)…</a:t>
            </a:r>
          </a:p>
          <a:p>
            <a:pPr lvl="1">
              <a:defRPr/>
            </a:pPr>
            <a:r>
              <a:rPr lang="fr-BE" altLang="fr-FR" dirty="0" smtClean="0"/>
              <a:t>Collaboration avec les agriculteurs locaux pour la fauche et le pâturage</a:t>
            </a:r>
          </a:p>
          <a:p>
            <a:pPr>
              <a:defRPr/>
            </a:pPr>
            <a:endParaRPr lang="fr-BE" altLang="fr-FR" b="0" dirty="0" smtClean="0"/>
          </a:p>
          <a:p>
            <a:pPr>
              <a:defRPr/>
            </a:pPr>
            <a:endParaRPr lang="fr-BE" altLang="fr-FR" b="0" dirty="0" smtClean="0"/>
          </a:p>
          <a:p>
            <a:pPr>
              <a:defRPr/>
            </a:pPr>
            <a:endParaRPr lang="fr-BE" altLang="fr-FR" dirty="0" smtClean="0"/>
          </a:p>
          <a:p>
            <a:pPr lvl="1">
              <a:defRPr/>
            </a:pPr>
            <a:endParaRPr lang="fr-BE" altLang="fr-FR" dirty="0" smtClean="0"/>
          </a:p>
          <a:p>
            <a:pPr lvl="1">
              <a:defRPr/>
            </a:pPr>
            <a:endParaRPr lang="fr-BE" altLang="fr-FR" dirty="0" smtClean="0"/>
          </a:p>
          <a:p>
            <a:pPr>
              <a:defRPr/>
            </a:pPr>
            <a:endParaRPr lang="fr-BE" altLang="fr-FR" dirty="0" smtClean="0"/>
          </a:p>
          <a:p>
            <a:pPr>
              <a:defRPr/>
            </a:pPr>
            <a:endParaRPr lang="en-GB" altLang="fr-FR" sz="2800" dirty="0" smtClean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73" y="4252914"/>
            <a:ext cx="3325480" cy="248919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6" t="3831" b="13776"/>
          <a:stretch/>
        </p:blipFill>
        <p:spPr bwMode="auto">
          <a:xfrm>
            <a:off x="4668353" y="4386518"/>
            <a:ext cx="3879271" cy="222198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cteur droit 4"/>
          <p:cNvCxnSpPr/>
          <p:nvPr/>
        </p:nvCxnSpPr>
        <p:spPr>
          <a:xfrm flipH="1">
            <a:off x="4211782" y="840509"/>
            <a:ext cx="4898" cy="5901604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0017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3"/>
          <p:cNvSpPr>
            <a:spLocks noGrp="1" noChangeArrowheads="1"/>
          </p:cNvSpPr>
          <p:nvPr>
            <p:ph type="title"/>
          </p:nvPr>
        </p:nvSpPr>
        <p:spPr>
          <a:xfrm>
            <a:off x="592808" y="-259269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fr-BE" altLang="fr-FR" sz="3200" dirty="0" smtClean="0"/>
              <a:t>Mise en place d’une dynamique locale</a:t>
            </a:r>
            <a:endParaRPr lang="en-GB" altLang="fr-FR" sz="3200" dirty="0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67458" y="1088986"/>
            <a:ext cx="8160905" cy="406039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BE" altLang="fr-FR" sz="2000" b="0" dirty="0" smtClean="0"/>
              <a:t>1 conservateur = relais local </a:t>
            </a:r>
            <a:r>
              <a:rPr lang="fr-BE" altLang="fr-FR" sz="2000" b="0" dirty="0" err="1" smtClean="0"/>
              <a:t>Natagora</a:t>
            </a:r>
            <a:r>
              <a:rPr lang="fr-BE" altLang="fr-FR" sz="2000" b="0" dirty="0" smtClean="0"/>
              <a:t> pour la réserve</a:t>
            </a:r>
          </a:p>
          <a:p>
            <a:pPr eaLnBrk="1" hangingPunct="1">
              <a:defRPr/>
            </a:pPr>
            <a:r>
              <a:rPr lang="fr-BE" altLang="fr-FR" sz="2000" b="0" dirty="0" smtClean="0"/>
              <a:t>Communication des infos, activités, gestions dans les médias locaux et via mailing</a:t>
            </a:r>
          </a:p>
          <a:p>
            <a:pPr eaLnBrk="1" hangingPunct="1">
              <a:defRPr/>
            </a:pPr>
            <a:r>
              <a:rPr lang="fr-BE" altLang="fr-FR" sz="2000" b="0" dirty="0" smtClean="0"/>
              <a:t>Chantiers-nature avec les riverains, volontaires, entreprises locales</a:t>
            </a:r>
          </a:p>
          <a:p>
            <a:pPr eaLnBrk="1" hangingPunct="1">
              <a:defRPr/>
            </a:pPr>
            <a:r>
              <a:rPr lang="fr-BE" altLang="fr-FR" sz="2000" b="0" dirty="0" smtClean="0"/>
              <a:t>Balades nature</a:t>
            </a:r>
          </a:p>
          <a:p>
            <a:pPr eaLnBrk="1" hangingPunct="1">
              <a:defRPr/>
            </a:pPr>
            <a:r>
              <a:rPr lang="fr-BE" altLang="fr-FR" sz="2000" b="0" dirty="0" smtClean="0"/>
              <a:t>Animations nature</a:t>
            </a:r>
          </a:p>
          <a:p>
            <a:pPr eaLnBrk="1" hangingPunct="1">
              <a:defRPr/>
            </a:pPr>
            <a:endParaRPr lang="fr-BE" altLang="fr-FR" b="0" dirty="0"/>
          </a:p>
          <a:p>
            <a:pPr eaLnBrk="1" hangingPunct="1">
              <a:defRPr/>
            </a:pPr>
            <a:endParaRPr lang="fr-BE" altLang="fr-FR" b="0" dirty="0" smtClean="0"/>
          </a:p>
          <a:p>
            <a:pPr>
              <a:lnSpc>
                <a:spcPct val="90000"/>
              </a:lnSpc>
              <a:defRPr/>
            </a:pPr>
            <a:endParaRPr lang="fr-BE" altLang="fr-FR" sz="2400" dirty="0"/>
          </a:p>
          <a:p>
            <a:pPr lvl="1">
              <a:lnSpc>
                <a:spcPct val="90000"/>
              </a:lnSpc>
              <a:defRPr/>
            </a:pPr>
            <a:endParaRPr lang="fr-BE" altLang="fr-FR" sz="2000" dirty="0" smtClean="0"/>
          </a:p>
          <a:p>
            <a:pPr lvl="1">
              <a:lnSpc>
                <a:spcPct val="90000"/>
              </a:lnSpc>
              <a:defRPr/>
            </a:pPr>
            <a:endParaRPr lang="fr-BE" altLang="fr-FR" sz="2000" dirty="0"/>
          </a:p>
          <a:p>
            <a:pPr eaLnBrk="1" hangingPunct="1">
              <a:defRPr/>
            </a:pPr>
            <a:endParaRPr lang="fr-BE" altLang="fr-FR" sz="2400" dirty="0" smtClean="0"/>
          </a:p>
          <a:p>
            <a:pPr eaLnBrk="1" hangingPunct="1">
              <a:defRPr/>
            </a:pPr>
            <a:endParaRPr lang="en-GB" altLang="fr-FR" sz="2800" dirty="0" smtClean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1597963" y="6376988"/>
            <a:ext cx="5762090" cy="365125"/>
          </a:xfrm>
        </p:spPr>
        <p:txBody>
          <a:bodyPr/>
          <a:lstStyle/>
          <a:p>
            <a:endParaRPr lang="fr-BE" dirty="0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711373" y="6376988"/>
            <a:ext cx="884208" cy="365125"/>
          </a:xfrm>
        </p:spPr>
        <p:txBody>
          <a:bodyPr/>
          <a:lstStyle/>
          <a:p>
            <a:r>
              <a:rPr lang="fr-BE" dirty="0" smtClean="0"/>
              <a:t>16/02/2022</a:t>
            </a:r>
            <a:endParaRPr lang="fr-BE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27" y="4397878"/>
            <a:ext cx="3890962" cy="225266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303" y="3648214"/>
            <a:ext cx="4368060" cy="300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322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fr-BE" altLang="fr-FR" sz="3200" dirty="0" smtClean="0"/>
              <a:t>Actions </a:t>
            </a:r>
            <a:r>
              <a:rPr lang="fr-BE" altLang="fr-FR" sz="3200" dirty="0" smtClean="0"/>
              <a:t>récentes de protection de sites</a:t>
            </a:r>
            <a:endParaRPr lang="en-GB" altLang="fr-FR" sz="3200" dirty="0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67459" y="1361353"/>
            <a:ext cx="5445414" cy="5076391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fr-BE" altLang="fr-FR" sz="2400" dirty="0" smtClean="0"/>
              <a:t>2018 :</a:t>
            </a:r>
          </a:p>
          <a:p>
            <a:pPr lvl="1">
              <a:defRPr/>
            </a:pPr>
            <a:r>
              <a:rPr lang="fr-BE" altLang="fr-FR" dirty="0" smtClean="0"/>
              <a:t>Carrière </a:t>
            </a:r>
            <a:r>
              <a:rPr lang="fr-BE" altLang="fr-FR" dirty="0" err="1" smtClean="0"/>
              <a:t>Hannotelet</a:t>
            </a:r>
            <a:r>
              <a:rPr lang="fr-BE" altLang="fr-FR" dirty="0" smtClean="0"/>
              <a:t> (</a:t>
            </a:r>
            <a:r>
              <a:rPr lang="fr-BE" altLang="fr-FR" dirty="0" err="1" smtClean="0"/>
              <a:t>Lasne</a:t>
            </a:r>
            <a:r>
              <a:rPr lang="fr-BE" altLang="fr-FR" dirty="0" smtClean="0"/>
              <a:t>)</a:t>
            </a:r>
          </a:p>
          <a:p>
            <a:pPr lvl="1">
              <a:defRPr/>
            </a:pPr>
            <a:r>
              <a:rPr lang="fr-BE" altLang="fr-FR" dirty="0" err="1" smtClean="0"/>
              <a:t>Sclimpré</a:t>
            </a:r>
            <a:r>
              <a:rPr lang="fr-BE" altLang="fr-FR" dirty="0" smtClean="0"/>
              <a:t> (Beauvechain)</a:t>
            </a:r>
          </a:p>
          <a:p>
            <a:pPr eaLnBrk="1" hangingPunct="1">
              <a:defRPr/>
            </a:pPr>
            <a:r>
              <a:rPr lang="fr-BE" altLang="fr-FR" sz="2400" dirty="0" smtClean="0"/>
              <a:t>2020 :</a:t>
            </a:r>
          </a:p>
          <a:p>
            <a:pPr lvl="1">
              <a:defRPr/>
            </a:pPr>
            <a:r>
              <a:rPr lang="fr-BE" altLang="fr-FR" dirty="0" smtClean="0"/>
              <a:t>Refuge Naturel de la Petite </a:t>
            </a:r>
            <a:r>
              <a:rPr lang="fr-BE" altLang="fr-FR" dirty="0" err="1" smtClean="0"/>
              <a:t>Coyarde</a:t>
            </a:r>
            <a:r>
              <a:rPr lang="fr-BE" altLang="fr-FR" dirty="0" smtClean="0"/>
              <a:t> (</a:t>
            </a:r>
            <a:r>
              <a:rPr lang="fr-BE" altLang="fr-FR" dirty="0" err="1" smtClean="0"/>
              <a:t>Ramillies</a:t>
            </a:r>
            <a:r>
              <a:rPr lang="fr-BE" altLang="fr-FR" dirty="0" smtClean="0"/>
              <a:t>)</a:t>
            </a:r>
          </a:p>
          <a:p>
            <a:pPr lvl="1">
              <a:defRPr/>
            </a:pPr>
            <a:r>
              <a:rPr lang="fr-BE" altLang="fr-FR" dirty="0" smtClean="0"/>
              <a:t>Marais Saint-Jean (Jodoigne)</a:t>
            </a:r>
          </a:p>
          <a:p>
            <a:pPr lvl="1">
              <a:defRPr/>
            </a:pPr>
            <a:r>
              <a:rPr lang="fr-BE" altLang="fr-FR" dirty="0" smtClean="0"/>
              <a:t>Vallée de la </a:t>
            </a:r>
            <a:r>
              <a:rPr lang="fr-BE" altLang="fr-FR" dirty="0" err="1" smtClean="0"/>
              <a:t>Bacquelaine</a:t>
            </a:r>
            <a:r>
              <a:rPr lang="fr-BE" altLang="fr-FR" dirty="0" smtClean="0"/>
              <a:t> (</a:t>
            </a:r>
            <a:r>
              <a:rPr lang="fr-BE" altLang="fr-FR" dirty="0" err="1" smtClean="0"/>
              <a:t>Lincent</a:t>
            </a:r>
            <a:r>
              <a:rPr lang="fr-BE" altLang="fr-FR" dirty="0" smtClean="0"/>
              <a:t>)</a:t>
            </a:r>
          </a:p>
          <a:p>
            <a:pPr lvl="1">
              <a:defRPr/>
            </a:pPr>
            <a:r>
              <a:rPr lang="fr-BE" altLang="fr-FR" i="1" dirty="0" smtClean="0"/>
              <a:t>Caves </a:t>
            </a:r>
            <a:r>
              <a:rPr lang="fr-BE" altLang="fr-FR" i="1" dirty="0" err="1" smtClean="0"/>
              <a:t>Paheau</a:t>
            </a:r>
            <a:r>
              <a:rPr lang="fr-BE" altLang="fr-FR" i="1" dirty="0" smtClean="0"/>
              <a:t> (</a:t>
            </a:r>
            <a:r>
              <a:rPr lang="fr-BE" altLang="fr-FR" i="1" dirty="0" err="1" smtClean="0"/>
              <a:t>Orp</a:t>
            </a:r>
            <a:r>
              <a:rPr lang="fr-BE" altLang="fr-FR" i="1" dirty="0" smtClean="0"/>
              <a:t>-Jauche) (extension)</a:t>
            </a:r>
            <a:endParaRPr lang="fr-BE" altLang="fr-FR" i="1" dirty="0" smtClean="0"/>
          </a:p>
          <a:p>
            <a:pPr eaLnBrk="1" hangingPunct="1">
              <a:defRPr/>
            </a:pPr>
            <a:r>
              <a:rPr lang="fr-BE" altLang="fr-FR" dirty="0" smtClean="0"/>
              <a:t>2021 :</a:t>
            </a:r>
          </a:p>
          <a:p>
            <a:pPr lvl="1">
              <a:defRPr/>
            </a:pPr>
            <a:r>
              <a:rPr lang="fr-BE" altLang="fr-FR" dirty="0" smtClean="0"/>
              <a:t>Marais de Chapelle (</a:t>
            </a:r>
            <a:r>
              <a:rPr lang="fr-BE" altLang="fr-FR" dirty="0" err="1" smtClean="0"/>
              <a:t>Lasne</a:t>
            </a:r>
            <a:r>
              <a:rPr lang="fr-BE" altLang="fr-FR" dirty="0" smtClean="0"/>
              <a:t>)</a:t>
            </a:r>
          </a:p>
          <a:p>
            <a:pPr lvl="1">
              <a:defRPr/>
            </a:pPr>
            <a:r>
              <a:rPr lang="fr-BE" altLang="fr-FR" i="1" dirty="0" err="1" smtClean="0"/>
              <a:t>Sclimpré</a:t>
            </a:r>
            <a:r>
              <a:rPr lang="fr-BE" altLang="fr-FR" i="1" dirty="0" smtClean="0"/>
              <a:t> (Beauvechain) (extension)</a:t>
            </a:r>
          </a:p>
          <a:p>
            <a:pPr eaLnBrk="1" hangingPunct="1">
              <a:defRPr/>
            </a:pPr>
            <a:r>
              <a:rPr lang="fr-BE" altLang="fr-FR" dirty="0" smtClean="0"/>
              <a:t>2022 :</a:t>
            </a:r>
          </a:p>
          <a:p>
            <a:pPr lvl="1">
              <a:defRPr/>
            </a:pPr>
            <a:r>
              <a:rPr lang="fr-BE" altLang="fr-FR" dirty="0" smtClean="0"/>
              <a:t>Sablière de </a:t>
            </a:r>
            <a:r>
              <a:rPr lang="fr-BE" altLang="fr-FR" dirty="0" err="1" smtClean="0"/>
              <a:t>Nethen</a:t>
            </a:r>
            <a:r>
              <a:rPr lang="fr-BE" altLang="fr-FR" dirty="0" smtClean="0"/>
              <a:t> (Grez-Doiceau)</a:t>
            </a:r>
          </a:p>
          <a:p>
            <a:pPr lvl="1">
              <a:defRPr/>
            </a:pPr>
            <a:r>
              <a:rPr lang="fr-BE" altLang="fr-FR" dirty="0" smtClean="0"/>
              <a:t>Les Sept Fontaines (Hannut)</a:t>
            </a:r>
            <a:endParaRPr lang="fr-BE" altLang="fr-FR" dirty="0" smtClean="0"/>
          </a:p>
          <a:p>
            <a:pPr eaLnBrk="1" hangingPunct="1">
              <a:defRPr/>
            </a:pPr>
            <a:endParaRPr lang="fr-BE" altLang="fr-FR" dirty="0"/>
          </a:p>
          <a:p>
            <a:pPr lvl="1">
              <a:lnSpc>
                <a:spcPct val="90000"/>
              </a:lnSpc>
              <a:defRPr/>
            </a:pPr>
            <a:endParaRPr lang="fr-BE" altLang="fr-FR" sz="2000" dirty="0" smtClean="0"/>
          </a:p>
          <a:p>
            <a:pPr lvl="1">
              <a:lnSpc>
                <a:spcPct val="90000"/>
              </a:lnSpc>
              <a:defRPr/>
            </a:pPr>
            <a:endParaRPr lang="fr-BE" altLang="fr-FR" sz="2000" dirty="0"/>
          </a:p>
          <a:p>
            <a:pPr eaLnBrk="1" hangingPunct="1">
              <a:defRPr/>
            </a:pPr>
            <a:endParaRPr lang="fr-BE" altLang="fr-FR" sz="2400" dirty="0" smtClean="0"/>
          </a:p>
          <a:p>
            <a:pPr eaLnBrk="1" hangingPunct="1">
              <a:defRPr/>
            </a:pPr>
            <a:endParaRPr lang="en-GB" altLang="fr-FR" sz="2800" dirty="0" smtClean="0"/>
          </a:p>
        </p:txBody>
      </p:sp>
      <p:sp>
        <p:nvSpPr>
          <p:cNvPr id="2" name="ZoneTexte 1"/>
          <p:cNvSpPr txBox="1"/>
          <p:nvPr/>
        </p:nvSpPr>
        <p:spPr>
          <a:xfrm>
            <a:off x="5024582" y="115888"/>
            <a:ext cx="4037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8 nouvelles réserves naturelles en 5 ans !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l="59290" t="10749" b="9280"/>
          <a:stretch/>
        </p:blipFill>
        <p:spPr>
          <a:xfrm>
            <a:off x="5828146" y="1798276"/>
            <a:ext cx="3084945" cy="420254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" name="Date Placeholder 1"/>
          <p:cNvSpPr>
            <a:spLocks noGrp="1"/>
          </p:cNvSpPr>
          <p:nvPr>
            <p:ph type="dt" sz="half" idx="2"/>
          </p:nvPr>
        </p:nvSpPr>
        <p:spPr>
          <a:xfrm>
            <a:off x="711373" y="6376988"/>
            <a:ext cx="884208" cy="365125"/>
          </a:xfrm>
        </p:spPr>
        <p:txBody>
          <a:bodyPr/>
          <a:lstStyle/>
          <a:p>
            <a:r>
              <a:rPr lang="fr-BE" dirty="0" smtClean="0"/>
              <a:t>15/03/2022</a:t>
            </a:r>
            <a:endParaRPr lang="fr-BE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1597963" y="6376988"/>
            <a:ext cx="5762090" cy="365125"/>
          </a:xfrm>
        </p:spPr>
        <p:txBody>
          <a:bodyPr/>
          <a:lstStyle/>
          <a:p>
            <a:r>
              <a:rPr lang="fr-BE" dirty="0"/>
              <a:t>Assemblée Générale du Contrat de Rivière Dyle-</a:t>
            </a:r>
            <a:r>
              <a:rPr lang="fr-BE" dirty="0" err="1"/>
              <a:t>Gette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710682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atagora_presentation_2018">
  <a:themeElements>
    <a:clrScheme name="Custom 77">
      <a:dk1>
        <a:srgbClr val="1F343D"/>
      </a:dk1>
      <a:lt1>
        <a:srgbClr val="FFFFFF"/>
      </a:lt1>
      <a:dk2>
        <a:srgbClr val="1F343D"/>
      </a:dk2>
      <a:lt2>
        <a:srgbClr val="FFFFFF"/>
      </a:lt2>
      <a:accent1>
        <a:srgbClr val="C3C800"/>
      </a:accent1>
      <a:accent2>
        <a:srgbClr val="A1B41D"/>
      </a:accent2>
      <a:accent3>
        <a:srgbClr val="46542E"/>
      </a:accent3>
      <a:accent4>
        <a:srgbClr val="927F20"/>
      </a:accent4>
      <a:accent5>
        <a:srgbClr val="7CC5AD"/>
      </a:accent5>
      <a:accent6>
        <a:srgbClr val="C3300B"/>
      </a:accent6>
      <a:hlink>
        <a:srgbClr val="EB6012"/>
      </a:hlink>
      <a:folHlink>
        <a:srgbClr val="F2A615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76200">
          <a:solidFill>
            <a:schemeClr val="bg1">
              <a:lumMod val="65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Natagora Master Layout 12042018" id="{C9382DF2-6A2A-435A-B8EC-58E08C42E6D1}" vid="{6EDC02F5-ADD3-41D2-96EC-8D0305C9CE23}"/>
    </a:ext>
  </a:extLst>
</a:theme>
</file>

<file path=ppt/theme/theme2.xml><?xml version="1.0" encoding="utf-8"?>
<a:theme xmlns:a="http://schemas.openxmlformats.org/drawingml/2006/main" name="White">
  <a:themeElements>
    <a:clrScheme name="Custom 77">
      <a:dk1>
        <a:srgbClr val="1F343D"/>
      </a:dk1>
      <a:lt1>
        <a:srgbClr val="FFFFFF"/>
      </a:lt1>
      <a:dk2>
        <a:srgbClr val="1F343D"/>
      </a:dk2>
      <a:lt2>
        <a:srgbClr val="FFFFFF"/>
      </a:lt2>
      <a:accent1>
        <a:srgbClr val="C3C800"/>
      </a:accent1>
      <a:accent2>
        <a:srgbClr val="A1B41D"/>
      </a:accent2>
      <a:accent3>
        <a:srgbClr val="46542E"/>
      </a:accent3>
      <a:accent4>
        <a:srgbClr val="927F20"/>
      </a:accent4>
      <a:accent5>
        <a:srgbClr val="7CC5AD"/>
      </a:accent5>
      <a:accent6>
        <a:srgbClr val="C3300B"/>
      </a:accent6>
      <a:hlink>
        <a:srgbClr val="EB6012"/>
      </a:hlink>
      <a:folHlink>
        <a:srgbClr val="F2A615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agora Master Layout 12042018" id="{C9382DF2-6A2A-435A-B8EC-58E08C42E6D1}" vid="{DF09F0E1-FA97-4CD3-886E-911D0D5B323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Natagora_presentation_2018</Template>
  <TotalTime>7581</TotalTime>
  <Words>889</Words>
  <Application>Microsoft Office PowerPoint</Application>
  <PresentationFormat>Affichage à l'écran (4:3)</PresentationFormat>
  <Paragraphs>201</Paragraphs>
  <Slides>20</Slides>
  <Notes>18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Calibri-Bold</vt:lpstr>
      <vt:lpstr>Smudger</vt:lpstr>
      <vt:lpstr>Times New Roman</vt:lpstr>
      <vt:lpstr>TradeGothic Bold</vt:lpstr>
      <vt:lpstr>Natagora_presentation_2018</vt:lpstr>
      <vt:lpstr>White</vt:lpstr>
      <vt:lpstr>La protection des zones humides dans le bassin Dyle-Gette ?  Natagora agit !</vt:lpstr>
      <vt:lpstr>Qui est Natagora ?</vt:lpstr>
      <vt:lpstr>Un réseau de réserves naturelles</vt:lpstr>
      <vt:lpstr>Présentation PowerPoint</vt:lpstr>
      <vt:lpstr>Maîtrise du foncier</vt:lpstr>
      <vt:lpstr>Mise sous statut de protection</vt:lpstr>
      <vt:lpstr>Gestion</vt:lpstr>
      <vt:lpstr>Mise en place d’une dynamique locale</vt:lpstr>
      <vt:lpstr>Actions récentes de protection de sites</vt:lpstr>
      <vt:lpstr>Carrière Hannotelet (Lasne)</vt:lpstr>
      <vt:lpstr>Vallée de la Bacquelaine  (Lincent)</vt:lpstr>
      <vt:lpstr>Le Marais Saint-Jean  (Jodoigne)</vt:lpstr>
      <vt:lpstr>Le Refuge Naturel de la  Petite Coyarde (Ramillies)</vt:lpstr>
      <vt:lpstr>Sclimpré (Beauvechain)</vt:lpstr>
      <vt:lpstr>Marais de Chapelle (Lasne)</vt:lpstr>
      <vt:lpstr>Les Sept Fontaines (Hannut)</vt:lpstr>
      <vt:lpstr>La Sablière de Nethen (Grez-Doiceau)</vt:lpstr>
      <vt:lpstr>Projets en cours de concrétisation</vt:lpstr>
      <vt:lpstr>Merci pour votre attention !</vt:lpstr>
      <vt:lpstr>Présentation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Julien TAYMANS</dc:creator>
  <cp:lastModifiedBy>Julien TAYMANS</cp:lastModifiedBy>
  <cp:revision>143</cp:revision>
  <dcterms:created xsi:type="dcterms:W3CDTF">2018-05-30T12:00:52Z</dcterms:created>
  <dcterms:modified xsi:type="dcterms:W3CDTF">2022-03-15T10:17:03Z</dcterms:modified>
</cp:coreProperties>
</file>